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63" r:id="rId3"/>
    <p:sldId id="269" r:id="rId4"/>
    <p:sldId id="282" r:id="rId5"/>
    <p:sldId id="273" r:id="rId6"/>
    <p:sldId id="272" r:id="rId7"/>
    <p:sldId id="265" r:id="rId8"/>
    <p:sldId id="266" r:id="rId9"/>
    <p:sldId id="270" r:id="rId10"/>
    <p:sldId id="275" r:id="rId11"/>
    <p:sldId id="278" r:id="rId12"/>
    <p:sldId id="281" r:id="rId13"/>
    <p:sldId id="276" r:id="rId14"/>
    <p:sldId id="289" r:id="rId15"/>
    <p:sldId id="277" r:id="rId16"/>
    <p:sldId id="264" r:id="rId17"/>
    <p:sldId id="283" r:id="rId18"/>
    <p:sldId id="271" r:id="rId19"/>
    <p:sldId id="284" r:id="rId20"/>
    <p:sldId id="287" r:id="rId21"/>
    <p:sldId id="290" r:id="rId22"/>
    <p:sldId id="291" r:id="rId23"/>
    <p:sldId id="274" r:id="rId24"/>
    <p:sldId id="288"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 Kloster Fich" initials="FKF" lastIdx="2" clrIdx="0">
    <p:extLst>
      <p:ext uri="{19B8F6BF-5375-455C-9EA6-DF929625EA0E}">
        <p15:presenceInfo xmlns:p15="http://schemas.microsoft.com/office/powerpoint/2012/main" userId="S-1-5-21-2120015445-2310810768-565382306-25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59C40F5-111E-44D3-9D62-8BF4A10122FF}" type="datetimeFigureOut">
              <a:rPr lang="da-DK" smtClean="0"/>
              <a:t>25-08-2020</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da-DK" smtClean="0"/>
              <a:t>PPR Sprog-tale, Ikast-Brande Kommune 2017</a:t>
            </a:r>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6DB488-E849-42BA-81BB-CDCF8F31DFC8}" type="slidenum">
              <a:rPr lang="da-DK" smtClean="0"/>
              <a:t>‹nr.›</a:t>
            </a:fld>
            <a:endParaRPr lang="da-DK"/>
          </a:p>
        </p:txBody>
      </p:sp>
    </p:spTree>
    <p:extLst>
      <p:ext uri="{BB962C8B-B14F-4D97-AF65-F5344CB8AC3E}">
        <p14:creationId xmlns:p14="http://schemas.microsoft.com/office/powerpoint/2010/main" val="2342142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5362AFF-5770-42FD-8C9D-F569A814551B}" type="datetimeFigureOut">
              <a:rPr lang="da-DK" smtClean="0"/>
              <a:t>25-08-2020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da-DK" smtClean="0"/>
              <a:t>PPR Sprog-tale, Ikast-Brande Kommune 2017</a:t>
            </a:r>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EF0DDC6-DE9D-418F-9C18-12C9B8FEA2EA}" type="slidenum">
              <a:rPr lang="da-DK" smtClean="0"/>
              <a:t>‹nr.›</a:t>
            </a:fld>
            <a:endParaRPr lang="da-DK"/>
          </a:p>
        </p:txBody>
      </p:sp>
    </p:spTree>
    <p:extLst>
      <p:ext uri="{BB962C8B-B14F-4D97-AF65-F5344CB8AC3E}">
        <p14:creationId xmlns:p14="http://schemas.microsoft.com/office/powerpoint/2010/main" val="37552546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1</a:t>
            </a:fld>
            <a:endParaRPr lang="da-DK"/>
          </a:p>
        </p:txBody>
      </p:sp>
    </p:spTree>
    <p:extLst>
      <p:ext uri="{BB962C8B-B14F-4D97-AF65-F5344CB8AC3E}">
        <p14:creationId xmlns:p14="http://schemas.microsoft.com/office/powerpoint/2010/main" val="421811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10</a:t>
            </a:fld>
            <a:endParaRPr lang="da-DK"/>
          </a:p>
        </p:txBody>
      </p:sp>
    </p:spTree>
    <p:extLst>
      <p:ext uri="{BB962C8B-B14F-4D97-AF65-F5344CB8AC3E}">
        <p14:creationId xmlns:p14="http://schemas.microsoft.com/office/powerpoint/2010/main" val="237988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11</a:t>
            </a:fld>
            <a:endParaRPr lang="da-DK"/>
          </a:p>
        </p:txBody>
      </p:sp>
    </p:spTree>
    <p:extLst>
      <p:ext uri="{BB962C8B-B14F-4D97-AF65-F5344CB8AC3E}">
        <p14:creationId xmlns:p14="http://schemas.microsoft.com/office/powerpoint/2010/main" val="300244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kan vælge at arbejde med en</a:t>
            </a:r>
            <a:r>
              <a:rPr lang="da-DK" baseline="0" dirty="0" smtClean="0"/>
              <a:t> enkelt lyd ad gangen, eller oplagt arbejde med to lyde af gangen, ved at sætte disse overfor hinanden som en slags kontraster; Altså skelne!</a:t>
            </a:r>
            <a:endParaRPr lang="da-DK" dirty="0" smtClean="0"/>
          </a:p>
          <a:p>
            <a:r>
              <a:rPr lang="da-DK" dirty="0" smtClean="0"/>
              <a:t>HENVISE til</a:t>
            </a:r>
            <a:r>
              <a:rPr lang="da-DK" baseline="0" dirty="0" smtClean="0"/>
              <a:t> oversigt over alle lyde og deres produktionssted, der hænger i sproghuset! – Tydelighed omkring hvordan lydene adskiller sig – ex. produktionssted, længde og pust eller ikke-pust osv.</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12</a:t>
            </a:fld>
            <a:endParaRPr lang="da-DK"/>
          </a:p>
        </p:txBody>
      </p:sp>
    </p:spTree>
    <p:extLst>
      <p:ext uri="{BB962C8B-B14F-4D97-AF65-F5344CB8AC3E}">
        <p14:creationId xmlns:p14="http://schemas.microsoft.com/office/powerpoint/2010/main" val="278771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Elise Baker,</a:t>
            </a:r>
            <a:r>
              <a:rPr lang="da-DK" baseline="0" dirty="0" smtClean="0"/>
              <a:t> minimal pair intervention i A. Williams, 2010.</a:t>
            </a:r>
          </a:p>
          <a:p>
            <a:r>
              <a:rPr lang="da-DK" baseline="0" dirty="0" smtClean="0"/>
              <a:t>K – placering tilbage i munden : Ko vs. T – placering fremme i munden: To !!  Skabe sproglig opmærksomhed hos barnet, så det bliver bevidst om hvornår det er den ene og hvornår det er den anden lyd der produceres. Både som genkendelses-lyd (</a:t>
            </a:r>
            <a:r>
              <a:rPr lang="da-DK" baseline="0" dirty="0" err="1" smtClean="0"/>
              <a:t>impressivt</a:t>
            </a:r>
            <a:r>
              <a:rPr lang="da-DK" baseline="0" dirty="0" smtClean="0"/>
              <a:t>) og ved selv at producerer (ekspressivt).</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13</a:t>
            </a:fld>
            <a:endParaRPr lang="da-DK"/>
          </a:p>
        </p:txBody>
      </p:sp>
    </p:spTree>
    <p:extLst>
      <p:ext uri="{BB962C8B-B14F-4D97-AF65-F5344CB8AC3E}">
        <p14:creationId xmlns:p14="http://schemas.microsoft.com/office/powerpoint/2010/main" val="138731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Skelne</a:t>
            </a:r>
            <a:r>
              <a:rPr lang="da-DK" b="1" baseline="0" dirty="0" smtClean="0"/>
              <a:t> / høre forskel på to lyde</a:t>
            </a:r>
          </a:p>
          <a:p>
            <a:r>
              <a:rPr lang="da-DK" dirty="0" smtClean="0"/>
              <a:t>Fluesmækkerleg:</a:t>
            </a:r>
            <a:r>
              <a:rPr lang="da-DK" baseline="0" dirty="0" smtClean="0"/>
              <a:t> skelne mellem to lyde (billeder på tavle af to dyr) / kort med billeder med de to dyrs startlyd (gennemgå kort / børnene skiftes til at trække et kort / voksne hjælper med at have fokus på startlyd + håndtegn</a:t>
            </a:r>
          </a:p>
          <a:p>
            <a:r>
              <a:rPr lang="da-DK" baseline="0" dirty="0" smtClean="0"/>
              <a:t>Sortere billeder med to dyrs startlyd</a:t>
            </a:r>
          </a:p>
          <a:p>
            <a:r>
              <a:rPr lang="da-DK" baseline="0" dirty="0" smtClean="0"/>
              <a:t>Sortere breve til to af dyrene: den voksne giver en lyd el. et håndtegn til barnet</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14</a:t>
            </a:fld>
            <a:endParaRPr lang="da-DK"/>
          </a:p>
        </p:txBody>
      </p:sp>
    </p:spTree>
    <p:extLst>
      <p:ext uri="{BB962C8B-B14F-4D97-AF65-F5344CB8AC3E}">
        <p14:creationId xmlns:p14="http://schemas.microsoft.com/office/powerpoint/2010/main" val="110399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 overfor s + f overfor b</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15</a:t>
            </a:fld>
            <a:endParaRPr lang="da-DK"/>
          </a:p>
        </p:txBody>
      </p:sp>
    </p:spTree>
    <p:extLst>
      <p:ext uri="{BB962C8B-B14F-4D97-AF65-F5344CB8AC3E}">
        <p14:creationId xmlns:p14="http://schemas.microsoft.com/office/powerpoint/2010/main" val="331610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Ligesom</a:t>
            </a:r>
            <a:r>
              <a:rPr lang="da-DK" baseline="0" dirty="0" smtClean="0"/>
              <a:t> vi tidligere opstillede krav til barnet, er der også visse krav til den voksne..</a:t>
            </a:r>
          </a:p>
          <a:p>
            <a:r>
              <a:rPr lang="da-DK" baseline="0" dirty="0" err="1" smtClean="0"/>
              <a:t>Summeopgave</a:t>
            </a:r>
            <a:r>
              <a:rPr lang="da-DK" baseline="0" dirty="0" smtClean="0"/>
              <a:t> – vend jer to og to og se om i kan komme i tanke om noget I som voksne skal have for øje, når I vil arbejde med børn og lydindlæring.</a:t>
            </a:r>
          </a:p>
        </p:txBody>
      </p:sp>
      <p:sp>
        <p:nvSpPr>
          <p:cNvPr id="4" name="Pladsholder til slidenummer 3"/>
          <p:cNvSpPr>
            <a:spLocks noGrp="1"/>
          </p:cNvSpPr>
          <p:nvPr>
            <p:ph type="sldNum" sz="quarter" idx="10"/>
          </p:nvPr>
        </p:nvSpPr>
        <p:spPr/>
        <p:txBody>
          <a:bodyPr/>
          <a:lstStyle/>
          <a:p>
            <a:fld id="{1EF0DDC6-DE9D-418F-9C18-12C9B8FEA2EA}" type="slidenum">
              <a:rPr lang="da-DK" smtClean="0"/>
              <a:t>16</a:t>
            </a:fld>
            <a:endParaRPr lang="da-DK"/>
          </a:p>
        </p:txBody>
      </p:sp>
    </p:spTree>
    <p:extLst>
      <p:ext uri="{BB962C8B-B14F-4D97-AF65-F5344CB8AC3E}">
        <p14:creationId xmlns:p14="http://schemas.microsoft.com/office/powerpoint/2010/main" val="373843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solidFill>
                  <a:schemeClr val="bg1"/>
                </a:solidFill>
              </a:rPr>
              <a:t>Vigtigt at tage gøre</a:t>
            </a:r>
            <a:r>
              <a:rPr lang="da-DK" baseline="0" dirty="0" smtClean="0">
                <a:solidFill>
                  <a:schemeClr val="bg1"/>
                </a:solidFill>
              </a:rPr>
              <a:t> lydarbejdet til en leg - </a:t>
            </a:r>
            <a:r>
              <a:rPr lang="da-DK" dirty="0" smtClean="0">
                <a:solidFill>
                  <a:schemeClr val="bg1"/>
                </a:solidFill>
              </a:rPr>
              <a:t>Indlæring er svært når barnet ikke er motiveret. – Vi</a:t>
            </a:r>
            <a:r>
              <a:rPr lang="da-DK" baseline="0" dirty="0" smtClean="0">
                <a:solidFill>
                  <a:schemeClr val="bg1"/>
                </a:solidFill>
              </a:rPr>
              <a:t> kan som voksne gøre mange ting i forbindelse med tilrettelæggelsen af aktiviteten, så vi motiverer barnet.</a:t>
            </a:r>
            <a:endParaRPr lang="da-DK" dirty="0" smtClean="0">
              <a:solidFill>
                <a:schemeClr val="bg1"/>
              </a:solidFill>
            </a:endParaRPr>
          </a:p>
          <a:p>
            <a:endParaRPr lang="da-DK" baseline="0" dirty="0" smtClean="0"/>
          </a:p>
          <a:p>
            <a:r>
              <a:rPr lang="da-DK" baseline="0" dirty="0" smtClean="0"/>
              <a:t>Et rum kan fremme læring: Det kan formidle følelser, forventninger, viden og motivation. (se evt. </a:t>
            </a:r>
            <a:r>
              <a:rPr lang="da-DK" baseline="0" dirty="0" err="1" smtClean="0"/>
              <a:t>børne</a:t>
            </a:r>
            <a:r>
              <a:rPr lang="da-DK" baseline="0" dirty="0" smtClean="0"/>
              <a:t> og unge grupper – veje til </a:t>
            </a:r>
            <a:r>
              <a:rPr lang="da-DK" baseline="0" dirty="0" err="1" smtClean="0"/>
              <a:t>mestring</a:t>
            </a:r>
            <a:r>
              <a:rPr lang="da-DK" baseline="0" dirty="0" smtClean="0"/>
              <a:t> i praksis). Placering af borde, billeder der handler om lyde/bogstaver, glade farver.. Indbyder rummet til samspil (borde til gruppearbejde)  – er der plads til fysiske aktiviteter på gulvet osv..</a:t>
            </a:r>
          </a:p>
          <a:p>
            <a:r>
              <a:rPr lang="da-DK" baseline="0" dirty="0" smtClean="0"/>
              <a:t>Rollemodel: Vigtigt at vi SELV anvender håndtegnene. Vigtigt at vi selv er tydelige omkring lydene – eksempelvis tør vise vores egen tunge når vi producerer bagtunge-lydene, hvis vi forventer at barnet skal gøre det.</a:t>
            </a:r>
          </a:p>
        </p:txBody>
      </p:sp>
      <p:sp>
        <p:nvSpPr>
          <p:cNvPr id="4" name="Pladsholder til slidenummer 3"/>
          <p:cNvSpPr>
            <a:spLocks noGrp="1"/>
          </p:cNvSpPr>
          <p:nvPr>
            <p:ph type="sldNum" sz="quarter" idx="10"/>
          </p:nvPr>
        </p:nvSpPr>
        <p:spPr/>
        <p:txBody>
          <a:bodyPr/>
          <a:lstStyle/>
          <a:p>
            <a:fld id="{1EF0DDC6-DE9D-418F-9C18-12C9B8FEA2EA}" type="slidenum">
              <a:rPr lang="da-DK" smtClean="0"/>
              <a:t>17</a:t>
            </a:fld>
            <a:endParaRPr lang="da-DK"/>
          </a:p>
        </p:txBody>
      </p:sp>
    </p:spTree>
    <p:extLst>
      <p:ext uri="{BB962C8B-B14F-4D97-AF65-F5344CB8AC3E}">
        <p14:creationId xmlns:p14="http://schemas.microsoft.com/office/powerpoint/2010/main" val="260448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18</a:t>
            </a:fld>
            <a:endParaRPr lang="da-DK"/>
          </a:p>
        </p:txBody>
      </p:sp>
    </p:spTree>
    <p:extLst>
      <p:ext uri="{BB962C8B-B14F-4D97-AF65-F5344CB8AC3E}">
        <p14:creationId xmlns:p14="http://schemas.microsoft.com/office/powerpoint/2010/main" val="223433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Gennemgå kort inden aktivitet - Børnene</a:t>
            </a:r>
            <a:r>
              <a:rPr lang="da-DK" baseline="0" dirty="0" smtClean="0"/>
              <a:t> skiftes til at tage et kort – lad dem hjælpe med at finde på </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19</a:t>
            </a:fld>
            <a:endParaRPr lang="da-DK"/>
          </a:p>
        </p:txBody>
      </p:sp>
    </p:spTree>
    <p:extLst>
      <p:ext uri="{BB962C8B-B14F-4D97-AF65-F5344CB8AC3E}">
        <p14:creationId xmlns:p14="http://schemas.microsoft.com/office/powerpoint/2010/main" val="252014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Præsentation;</a:t>
            </a:r>
            <a:r>
              <a:rPr lang="da-DK" baseline="0" dirty="0" smtClean="0"/>
              <a:t> hvem er vi – hvordan implementerer vi Hit med lyden i vores job – både individuelt og i grupper (ex. sproghuset)</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2</a:t>
            </a:fld>
            <a:endParaRPr lang="da-DK"/>
          </a:p>
        </p:txBody>
      </p:sp>
    </p:spTree>
    <p:extLst>
      <p:ext uri="{BB962C8B-B14F-4D97-AF65-F5344CB8AC3E}">
        <p14:creationId xmlns:p14="http://schemas.microsoft.com/office/powerpoint/2010/main" val="222855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20</a:t>
            </a:fld>
            <a:endParaRPr lang="da-DK"/>
          </a:p>
        </p:txBody>
      </p:sp>
    </p:spTree>
    <p:extLst>
      <p:ext uri="{BB962C8B-B14F-4D97-AF65-F5344CB8AC3E}">
        <p14:creationId xmlns:p14="http://schemas.microsoft.com/office/powerpoint/2010/main" val="2751863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21</a:t>
            </a:fld>
            <a:endParaRPr lang="da-DK"/>
          </a:p>
        </p:txBody>
      </p:sp>
    </p:spTree>
    <p:extLst>
      <p:ext uri="{BB962C8B-B14F-4D97-AF65-F5344CB8AC3E}">
        <p14:creationId xmlns:p14="http://schemas.microsoft.com/office/powerpoint/2010/main" val="185364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22</a:t>
            </a:fld>
            <a:endParaRPr lang="da-DK"/>
          </a:p>
        </p:txBody>
      </p:sp>
    </p:spTree>
    <p:extLst>
      <p:ext uri="{BB962C8B-B14F-4D97-AF65-F5344CB8AC3E}">
        <p14:creationId xmlns:p14="http://schemas.microsoft.com/office/powerpoint/2010/main" val="1192929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23</a:t>
            </a:fld>
            <a:endParaRPr lang="da-DK"/>
          </a:p>
        </p:txBody>
      </p:sp>
    </p:spTree>
    <p:extLst>
      <p:ext uri="{BB962C8B-B14F-4D97-AF65-F5344CB8AC3E}">
        <p14:creationId xmlns:p14="http://schemas.microsoft.com/office/powerpoint/2010/main" val="1610085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24</a:t>
            </a:fld>
            <a:endParaRPr lang="da-DK"/>
          </a:p>
        </p:txBody>
      </p:sp>
    </p:spTree>
    <p:extLst>
      <p:ext uri="{BB962C8B-B14F-4D97-AF65-F5344CB8AC3E}">
        <p14:creationId xmlns:p14="http://schemas.microsoft.com/office/powerpoint/2010/main" val="76791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 første omgang handler det om at sætte lyd på verden omkring barnet. Sprogopbygningen</a:t>
            </a:r>
            <a:r>
              <a:rPr lang="da-DK" baseline="0" dirty="0" smtClean="0"/>
              <a:t> kræver at barnet er i stand til at lytte opmærksomt og målrettet.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Konsonanter nemmere at udtale før en vokal – typisk at høre babyer sige: Da </a:t>
            </a:r>
            <a:r>
              <a:rPr lang="da-DK" baseline="0" dirty="0" err="1" smtClean="0"/>
              <a:t>da</a:t>
            </a:r>
            <a:r>
              <a:rPr lang="da-DK" baseline="0" dirty="0" smtClean="0"/>
              <a:t>.. - modsat svært når der kommer flere konsonanter i træk, udvikles senere.</a:t>
            </a:r>
            <a:endParaRPr lang="da-DK" dirty="0" smtClean="0"/>
          </a:p>
          <a:p>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3</a:t>
            </a:fld>
            <a:endParaRPr lang="da-DK"/>
          </a:p>
        </p:txBody>
      </p:sp>
    </p:spTree>
    <p:extLst>
      <p:ext uri="{BB962C8B-B14F-4D97-AF65-F5344CB8AC3E}">
        <p14:creationId xmlns:p14="http://schemas.microsoft.com/office/powerpoint/2010/main" val="10651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a:t>
            </a:r>
            <a:r>
              <a:rPr lang="da-DK" baseline="0" dirty="0" smtClean="0"/>
              <a:t> det fonologiske system som et stillads – der opbygges af bestemte pinde, drager paralleller imellem lydene. Hvis de bærende elementer ikke er som de skal være, kan der opleves fonologiske vanskeligheder.</a:t>
            </a:r>
          </a:p>
          <a:p>
            <a:r>
              <a:rPr lang="da-DK" baseline="0" dirty="0" smtClean="0"/>
              <a:t>Modsat – kan også opleves generalisering, hvor flere lyden inden for samme lydgruppe kommer på plads automatisk når der trænes på en enkelt lyd. (Dette kommer vi tilbage til!) – Vigtigt at vide at nogle fejllyde undervejs også er helt normale og en del af barnets sprogudvikling!!!</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4</a:t>
            </a:fld>
            <a:endParaRPr lang="da-DK"/>
          </a:p>
        </p:txBody>
      </p:sp>
    </p:spTree>
    <p:extLst>
      <p:ext uri="{BB962C8B-B14F-4D97-AF65-F5344CB8AC3E}">
        <p14:creationId xmlns:p14="http://schemas.microsoft.com/office/powerpoint/2010/main" val="265736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Ligesom en dårlig vane… Jo mere indgroet den bliver, jo sværere</a:t>
            </a:r>
            <a:r>
              <a:rPr lang="da-DK" baseline="0" dirty="0" smtClean="0"/>
              <a:t> er det at komme af med den igen. (‘Bygger videre på skæve pinde i stilladset’)</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5</a:t>
            </a:fld>
            <a:endParaRPr lang="da-DK"/>
          </a:p>
        </p:txBody>
      </p:sp>
    </p:spTree>
    <p:extLst>
      <p:ext uri="{BB962C8B-B14F-4D97-AF65-F5344CB8AC3E}">
        <p14:creationId xmlns:p14="http://schemas.microsoft.com/office/powerpoint/2010/main" val="151506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Eksempel 1: Kigge</a:t>
            </a:r>
            <a:r>
              <a:rPr lang="da-DK" baseline="0" dirty="0" smtClean="0"/>
              <a:t> i </a:t>
            </a:r>
            <a:r>
              <a:rPr lang="da-DK" dirty="0" smtClean="0"/>
              <a:t>billedbog;</a:t>
            </a:r>
            <a:r>
              <a:rPr lang="da-DK" baseline="0" dirty="0" smtClean="0"/>
              <a:t> hvor barnet udbryder: </a:t>
            </a:r>
            <a:r>
              <a:rPr lang="da-DK" baseline="0" dirty="0" err="1" smtClean="0"/>
              <a:t>Eiih</a:t>
            </a:r>
            <a:r>
              <a:rPr lang="da-DK" baseline="0" dirty="0" smtClean="0"/>
              <a:t>, se en to – og en </a:t>
            </a:r>
            <a:r>
              <a:rPr lang="da-DK" baseline="0" dirty="0" err="1" smtClean="0"/>
              <a:t>tat</a:t>
            </a:r>
            <a:r>
              <a:rPr lang="da-DK" baseline="0" dirty="0" smtClean="0"/>
              <a:t> (for ko og kat).</a:t>
            </a:r>
          </a:p>
          <a:p>
            <a:r>
              <a:rPr lang="da-DK" baseline="0" dirty="0" smtClean="0"/>
              <a:t>Eksempel 2: I skoven hvor barnet ser et bad (der så i virkeligheden betyder blad).  (Hvis barnet taler ude af kontekst kan det være svært at forstå, eller blive misforstået – hvis det som her ændre betydning!)</a:t>
            </a:r>
          </a:p>
          <a:p>
            <a:r>
              <a:rPr lang="da-DK" baseline="0" dirty="0" smtClean="0"/>
              <a:t>Eksempel 3: hest </a:t>
            </a:r>
            <a:r>
              <a:rPr lang="da-DK" baseline="0" dirty="0" smtClean="0">
                <a:sym typeface="Wingdings" panose="05000000000000000000" pitchFamily="2" charset="2"/>
              </a:rPr>
              <a:t> </a:t>
            </a:r>
            <a:r>
              <a:rPr lang="da-DK" baseline="0" dirty="0" err="1" smtClean="0">
                <a:sym typeface="Wingdings" panose="05000000000000000000" pitchFamily="2" charset="2"/>
              </a:rPr>
              <a:t>hes</a:t>
            </a:r>
            <a:r>
              <a:rPr lang="da-DK" baseline="0" dirty="0" smtClean="0">
                <a:sym typeface="Wingdings" panose="05000000000000000000" pitchFamily="2" charset="2"/>
              </a:rPr>
              <a:t>.</a:t>
            </a:r>
          </a:p>
          <a:p>
            <a:r>
              <a:rPr lang="da-DK" dirty="0" smtClean="0"/>
              <a:t> </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6</a:t>
            </a:fld>
            <a:endParaRPr lang="da-DK"/>
          </a:p>
        </p:txBody>
      </p:sp>
    </p:spTree>
    <p:extLst>
      <p:ext uri="{BB962C8B-B14F-4D97-AF65-F5344CB8AC3E}">
        <p14:creationId xmlns:p14="http://schemas.microsoft.com/office/powerpoint/2010/main" val="247998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Fremhæves af </a:t>
            </a:r>
            <a:r>
              <a:rPr lang="da-DK" sz="1200" b="0" i="0" u="none" strike="noStrike" kern="1200" baseline="0" dirty="0" err="1" smtClean="0">
                <a:solidFill>
                  <a:schemeClr val="tx1"/>
                </a:solidFill>
                <a:latin typeface="+mn-lt"/>
                <a:ea typeface="+mn-ea"/>
                <a:cs typeface="+mn-cs"/>
              </a:rPr>
              <a:t>bla</a:t>
            </a:r>
            <a:r>
              <a:rPr lang="da-DK" sz="1200" b="0" i="0" u="none" strike="noStrike" kern="1200" baseline="0" dirty="0" smtClean="0">
                <a:solidFill>
                  <a:schemeClr val="tx1"/>
                </a:solidFill>
                <a:latin typeface="+mn-lt"/>
                <a:ea typeface="+mn-ea"/>
                <a:cs typeface="+mn-cs"/>
              </a:rPr>
              <a:t>. Carsten </a:t>
            </a:r>
            <a:r>
              <a:rPr lang="da-DK" sz="1200" b="0" i="0" u="none" strike="noStrike" kern="1200" baseline="0" dirty="0" err="1" smtClean="0">
                <a:solidFill>
                  <a:schemeClr val="tx1"/>
                </a:solidFill>
                <a:latin typeface="+mn-lt"/>
                <a:ea typeface="+mn-ea"/>
                <a:cs typeface="+mn-cs"/>
              </a:rPr>
              <a:t>Elbro</a:t>
            </a:r>
            <a:r>
              <a:rPr lang="da-DK" sz="1200" b="0" i="0" u="none" strike="noStrike" kern="1200" baseline="0" dirty="0" smtClean="0">
                <a:solidFill>
                  <a:schemeClr val="tx1"/>
                </a:solidFill>
                <a:latin typeface="+mn-lt"/>
                <a:ea typeface="+mn-ea"/>
                <a:cs typeface="+mn-cs"/>
              </a:rPr>
              <a:t>. Der  (2007, Læsevanskeligheder. København: Gyldendal.) Derudover undersøgelse for center for læseforskning af </a:t>
            </a:r>
            <a:r>
              <a:rPr lang="da-DK" b="0" dirty="0" smtClean="0"/>
              <a:t>Dorthe Klint Petersen &amp; Ina Borstrøm;</a:t>
            </a:r>
            <a:r>
              <a:rPr lang="da-DK" b="0" baseline="0" dirty="0" smtClean="0"/>
              <a:t> Kan man forebygge ordblindhed i børnehaveklassen. Hvor klasseundervisning (158 børn i forskellige klasser) med fokus på den lydlige opmærksomhed viste sig at have positiv effekt på både risiko børn(børn af ordblinde forældre) og børn uden risiko – hvorimod de ‘utrænede’ risikobørn sakkede bagud i undervisningen, allerede fra børnehaveklassen.</a:t>
            </a:r>
          </a:p>
          <a:p>
            <a:endParaRPr lang="da-DK" b="0" baseline="0" dirty="0" smtClean="0"/>
          </a:p>
          <a:p>
            <a:r>
              <a:rPr lang="da-DK" dirty="0" smtClean="0"/>
              <a:t>Forskning har derudover vist at fokus</a:t>
            </a:r>
            <a:r>
              <a:rPr lang="da-DK" baseline="0" dirty="0" smtClean="0"/>
              <a:t> på én del af sproget generalisere sig til andre dele. Ud over at man øger sin opmærksomhed på det sproglige, er det svært at skille det ad, eksempelvis vil man automatisk arbejde med ordforråd, når man finder billeder af ting med /k/, samt øve korrekt sætningsopbygning når man arbejder med rim og remser </a:t>
            </a:r>
            <a:r>
              <a:rPr lang="da-DK" baseline="0" dirty="0" err="1" smtClean="0"/>
              <a:t>osv</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7</a:t>
            </a:fld>
            <a:endParaRPr lang="da-DK"/>
          </a:p>
        </p:txBody>
      </p:sp>
    </p:spTree>
    <p:extLst>
      <p:ext uri="{BB962C8B-B14F-4D97-AF65-F5344CB8AC3E}">
        <p14:creationId xmlns:p14="http://schemas.microsoft.com/office/powerpoint/2010/main" val="18760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Vigtigt at barnet kan</a:t>
            </a:r>
            <a:r>
              <a:rPr lang="da-DK" baseline="0" dirty="0" smtClean="0"/>
              <a:t> høre forskel på lydene! – Eks. opmærksomhed på tidligere </a:t>
            </a:r>
            <a:r>
              <a:rPr lang="da-DK" baseline="0" dirty="0" err="1" smtClean="0"/>
              <a:t>mellemøresbetændelse</a:t>
            </a:r>
            <a:r>
              <a:rPr lang="da-DK" baseline="0" dirty="0" smtClean="0"/>
              <a:t> og evt. dræn.</a:t>
            </a:r>
            <a:endParaRPr lang="da-DK" dirty="0" smtClean="0"/>
          </a:p>
          <a:p>
            <a:r>
              <a:rPr lang="da-DK" dirty="0" smtClean="0"/>
              <a:t>Fonologisk opmærksomhed betegner således evnen til at skifte fokus fra ordets betydning til ordets lydlige opbygning.</a:t>
            </a:r>
            <a:br>
              <a:rPr lang="da-DK" dirty="0" smtClean="0"/>
            </a:br>
            <a:r>
              <a:rPr lang="da-DK" dirty="0" smtClean="0"/>
              <a:t>  Når børn i førskolealderen begynder at rime, er det et af de første tegn på fonologisk opmærksomhed hos barnet. At </a:t>
            </a:r>
            <a:r>
              <a:rPr lang="da-DK" i="1" dirty="0" smtClean="0"/>
              <a:t>kat</a:t>
            </a:r>
            <a:r>
              <a:rPr lang="da-DK" dirty="0" smtClean="0"/>
              <a:t>, </a:t>
            </a:r>
            <a:r>
              <a:rPr lang="da-DK" i="1" dirty="0" smtClean="0"/>
              <a:t>hat</a:t>
            </a:r>
            <a:r>
              <a:rPr lang="da-DK" dirty="0" smtClean="0"/>
              <a:t> og </a:t>
            </a:r>
            <a:r>
              <a:rPr lang="da-DK" i="1" dirty="0" smtClean="0"/>
              <a:t>nat</a:t>
            </a:r>
            <a:r>
              <a:rPr lang="da-DK" dirty="0" smtClean="0"/>
              <a:t> kan være beslægtede er ganske uforståeligt ud fra ordenes indhold, og først når man opdager, at visse ord lyder næsten ens - at de rimer - kan ord som </a:t>
            </a:r>
            <a:r>
              <a:rPr lang="da-DK" i="1" dirty="0" smtClean="0"/>
              <a:t>nat</a:t>
            </a:r>
            <a:r>
              <a:rPr lang="da-DK" dirty="0" smtClean="0"/>
              <a:t>, </a:t>
            </a:r>
            <a:r>
              <a:rPr lang="da-DK" i="1" dirty="0" smtClean="0"/>
              <a:t>hat</a:t>
            </a:r>
            <a:r>
              <a:rPr lang="da-DK" dirty="0" smtClean="0"/>
              <a:t> og </a:t>
            </a:r>
            <a:r>
              <a:rPr lang="da-DK" i="1" dirty="0" smtClean="0"/>
              <a:t>kat</a:t>
            </a:r>
            <a:r>
              <a:rPr lang="da-DK" dirty="0" smtClean="0"/>
              <a:t> høre sammen.</a:t>
            </a:r>
            <a:r>
              <a:rPr lang="da-DK" baseline="0" dirty="0" smtClean="0"/>
              <a:t> </a:t>
            </a:r>
          </a:p>
          <a:p>
            <a:r>
              <a:rPr lang="da-DK" baseline="0" dirty="0" smtClean="0"/>
              <a:t>Fonem</a:t>
            </a:r>
            <a:r>
              <a:rPr lang="da-DK" dirty="0" smtClean="0"/>
              <a:t>fonembevidsthed er</a:t>
            </a:r>
            <a:r>
              <a:rPr lang="da-DK" baseline="0" dirty="0" smtClean="0"/>
              <a:t> et smalt begreb, der</a:t>
            </a:r>
            <a:r>
              <a:rPr lang="da-DK" dirty="0" smtClean="0"/>
              <a:t> henviser til opmærksomhed på enkeltlydsniveau. Man er fonologisk opmærksom på enkeltlydsniveau, hvis man kan finde ord, der begynder med samme lyd (fx </a:t>
            </a:r>
            <a:r>
              <a:rPr lang="da-DK" i="1" dirty="0" smtClean="0"/>
              <a:t>sandkage</a:t>
            </a:r>
            <a:r>
              <a:rPr lang="da-DK" dirty="0" smtClean="0"/>
              <a:t> og </a:t>
            </a:r>
            <a:r>
              <a:rPr lang="da-DK" i="1" dirty="0" smtClean="0"/>
              <a:t>søløve</a:t>
            </a:r>
            <a:r>
              <a:rPr lang="da-DK" dirty="0" smtClean="0"/>
              <a:t>) på trods af ordenes forskellige indhold.</a:t>
            </a:r>
            <a:r>
              <a:rPr lang="da-DK" baseline="0" dirty="0" smtClean="0"/>
              <a:t> Opmærksomhed på enkeltlydene, og især tilknyttet til bogstaver, er det der har vist størst effekt på den senere læse- og staveindlæring.</a:t>
            </a:r>
            <a:endParaRPr lang="da-DK" dirty="0"/>
          </a:p>
        </p:txBody>
      </p:sp>
      <p:sp>
        <p:nvSpPr>
          <p:cNvPr id="4" name="Pladsholder til slidenummer 3"/>
          <p:cNvSpPr>
            <a:spLocks noGrp="1"/>
          </p:cNvSpPr>
          <p:nvPr>
            <p:ph type="sldNum" sz="quarter" idx="10"/>
          </p:nvPr>
        </p:nvSpPr>
        <p:spPr/>
        <p:txBody>
          <a:bodyPr/>
          <a:lstStyle/>
          <a:p>
            <a:fld id="{1EF0DDC6-DE9D-418F-9C18-12C9B8FEA2EA}" type="slidenum">
              <a:rPr lang="da-DK" smtClean="0"/>
              <a:t>8</a:t>
            </a:fld>
            <a:endParaRPr lang="da-DK"/>
          </a:p>
        </p:txBody>
      </p:sp>
    </p:spTree>
    <p:extLst>
      <p:ext uri="{BB962C8B-B14F-4D97-AF65-F5344CB8AC3E}">
        <p14:creationId xmlns:p14="http://schemas.microsoft.com/office/powerpoint/2010/main" val="187824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EF0DDC6-DE9D-418F-9C18-12C9B8FEA2EA}" type="slidenum">
              <a:rPr lang="da-DK" smtClean="0"/>
              <a:t>9</a:t>
            </a:fld>
            <a:endParaRPr lang="da-DK"/>
          </a:p>
        </p:txBody>
      </p:sp>
    </p:spTree>
    <p:extLst>
      <p:ext uri="{BB962C8B-B14F-4D97-AF65-F5344CB8AC3E}">
        <p14:creationId xmlns:p14="http://schemas.microsoft.com/office/powerpoint/2010/main" val="309700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a-DK" smtClean="0"/>
              <a:t>Klik for at redigere i master</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62193174-B327-4126-9E86-363411DFB353}"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Rediger typografien i masterens</a:t>
            </a:r>
          </a:p>
        </p:txBody>
      </p:sp>
      <p:sp>
        <p:nvSpPr>
          <p:cNvPr id="3" name="Date Placeholder 2"/>
          <p:cNvSpPr>
            <a:spLocks noGrp="1"/>
          </p:cNvSpPr>
          <p:nvPr>
            <p:ph type="dt" sz="half" idx="10"/>
          </p:nvPr>
        </p:nvSpPr>
        <p:spPr/>
        <p:txBody>
          <a:bodyPr/>
          <a:lstStyle/>
          <a:p>
            <a:fld id="{19B1BA26-3D0A-4849-B255-234A0893095D}" type="datetime1">
              <a:rPr lang="en-US" smtClean="0"/>
              <a:t>8/25/2020</a:t>
            </a:fld>
            <a:endParaRPr lang="en-US" dirty="0"/>
          </a:p>
        </p:txBody>
      </p:sp>
      <p:sp>
        <p:nvSpPr>
          <p:cNvPr id="4" name="Footer Placeholder 3"/>
          <p:cNvSpPr>
            <a:spLocks noGrp="1"/>
          </p:cNvSpPr>
          <p:nvPr>
            <p:ph type="ftr" sz="quarter" idx="11"/>
          </p:nvPr>
        </p:nvSpPr>
        <p:spPr/>
        <p:txBody>
          <a:bodyPr/>
          <a:lstStyle/>
          <a:p>
            <a:r>
              <a:rPr lang="en-US" smtClean="0"/>
              <a:t>PPR Sprog-tale, Ikast-Brande Kommune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a-DK" smtClean="0"/>
              <a:t>Klik for at redigere i master</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0A3A3485-A778-496D-91D7-F8D14AEAB236}"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a-DK" smtClean="0"/>
              <a:t>Klik for at redigere i master</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Rediger typografien i masterens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E0B65910-32FF-430F-8872-22CEFF4FA725}"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a-DK" smtClean="0"/>
              <a:t>Klik for at redigere i master</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E54A86B0-C0C7-4497-A91F-594C9164A523}"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a-DK" smtClean="0"/>
              <a:t>Klik for at redigere i master</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a-DK" smtClean="0"/>
              <a:t>Rediger typografien i masterens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69488F29-4CEC-449B-8F2A-C79E3C0EDCE4}"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a-DK" smtClean="0"/>
              <a:t>Klik for at redigere i master</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a-DK" smtClean="0"/>
              <a:t>Rediger typografien i masterens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91BCC88A-066E-45C5-A076-37697AE0C706}"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D6925D7-465D-4915-A53B-DF79C1FBB88F}"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394F50A0-743A-430B-BFE9-262AF0AB7663}"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nchor="ct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E97CCCF-A491-43DE-84D4-2BC27D36C711}"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a-DK" smtClean="0"/>
              <a:t>Klik for at redigere i master</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3E270311-E8DC-461A-8654-2729E525515B}"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smtClean="0"/>
              <a:t>PPR Sprog-tale, Ikast-Brande Kommune 2019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3D957E8-726A-4AB6-B90A-A49761A364F1}" type="datetime1">
              <a:rPr lang="en-US" smtClean="0"/>
              <a:t>8/25/2020</a:t>
            </a:fld>
            <a:endParaRPr lang="en-US" dirty="0"/>
          </a:p>
        </p:txBody>
      </p:sp>
      <p:sp>
        <p:nvSpPr>
          <p:cNvPr id="6" name="Footer Placeholder 5"/>
          <p:cNvSpPr>
            <a:spLocks noGrp="1"/>
          </p:cNvSpPr>
          <p:nvPr>
            <p:ph type="ftr" sz="quarter" idx="11"/>
          </p:nvPr>
        </p:nvSpPr>
        <p:spPr/>
        <p:txBody>
          <a:bodyPr/>
          <a:lstStyle/>
          <a:p>
            <a:r>
              <a:rPr lang="en-US" smtClean="0"/>
              <a:t>PPR Sprog-tale, Ikast-Brande Kommune 2019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63246A85-D064-43BF-B494-1E4D6EB76645}" type="datetime1">
              <a:rPr lang="en-US" smtClean="0"/>
              <a:t>8/25/2020</a:t>
            </a:fld>
            <a:endParaRPr lang="en-US" dirty="0"/>
          </a:p>
        </p:txBody>
      </p:sp>
      <p:sp>
        <p:nvSpPr>
          <p:cNvPr id="8" name="Footer Placeholder 7"/>
          <p:cNvSpPr>
            <a:spLocks noGrp="1"/>
          </p:cNvSpPr>
          <p:nvPr>
            <p:ph type="ftr" sz="quarter" idx="11"/>
          </p:nvPr>
        </p:nvSpPr>
        <p:spPr/>
        <p:txBody>
          <a:bodyPr/>
          <a:lstStyle/>
          <a:p>
            <a:r>
              <a:rPr lang="en-US" smtClean="0"/>
              <a:t>PPR Sprog-tale, Ikast-Brande Kommune 2019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500A6074-6EC5-405E-A896-5EBC9E7AFC97}" type="datetime1">
              <a:rPr lang="en-US" smtClean="0"/>
              <a:t>8/25/2020</a:t>
            </a:fld>
            <a:endParaRPr lang="en-US" dirty="0"/>
          </a:p>
        </p:txBody>
      </p:sp>
      <p:sp>
        <p:nvSpPr>
          <p:cNvPr id="4" name="Footer Placeholder 3"/>
          <p:cNvSpPr>
            <a:spLocks noGrp="1"/>
          </p:cNvSpPr>
          <p:nvPr>
            <p:ph type="ftr" sz="quarter" idx="11"/>
          </p:nvPr>
        </p:nvSpPr>
        <p:spPr/>
        <p:txBody>
          <a:bodyPr/>
          <a:lstStyle/>
          <a:p>
            <a:r>
              <a:rPr lang="en-US" smtClean="0"/>
              <a:t>PPR Sprog-tale, Ikast-Brande Kommune 2019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37F9-CEE7-4A15-8701-A57B992BA067}" type="datetime1">
              <a:rPr lang="en-US" smtClean="0"/>
              <a:t>8/25/2020</a:t>
            </a:fld>
            <a:endParaRPr lang="en-US" dirty="0"/>
          </a:p>
        </p:txBody>
      </p:sp>
      <p:sp>
        <p:nvSpPr>
          <p:cNvPr id="3" name="Footer Placeholder 2"/>
          <p:cNvSpPr>
            <a:spLocks noGrp="1"/>
          </p:cNvSpPr>
          <p:nvPr>
            <p:ph type="ftr" sz="quarter" idx="11"/>
          </p:nvPr>
        </p:nvSpPr>
        <p:spPr/>
        <p:txBody>
          <a:bodyPr/>
          <a:lstStyle/>
          <a:p>
            <a:r>
              <a:rPr lang="en-US" smtClean="0"/>
              <a:t>PPR Sprog-tale, Ikast-Brande Kommune 2019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a-DK" smtClean="0"/>
              <a:t>Klik for at redigere i master</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FA95F5C6-CFF3-456B-A73D-D5EDF039FAB8}" type="datetime1">
              <a:rPr lang="en-US" smtClean="0"/>
              <a:t>8/25/2020</a:t>
            </a:fld>
            <a:endParaRPr lang="en-US" dirty="0"/>
          </a:p>
        </p:txBody>
      </p:sp>
      <p:sp>
        <p:nvSpPr>
          <p:cNvPr id="6" name="Footer Placeholder 5"/>
          <p:cNvSpPr>
            <a:spLocks noGrp="1"/>
          </p:cNvSpPr>
          <p:nvPr>
            <p:ph type="ftr" sz="quarter" idx="11"/>
          </p:nvPr>
        </p:nvSpPr>
        <p:spPr/>
        <p:txBody>
          <a:bodyPr/>
          <a:lstStyle/>
          <a:p>
            <a:r>
              <a:rPr lang="en-US" smtClean="0"/>
              <a:t>PPR Sprog-tale, Ikast-Brande Kommune 2019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a-DK" smtClean="0"/>
              <a:t>Klik for at redigere i master</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C1E3E28E-09F4-445F-8549-48998CC9002E}" type="datetime1">
              <a:rPr lang="en-US" smtClean="0"/>
              <a:t>8/25/2020</a:t>
            </a:fld>
            <a:endParaRPr lang="en-US" dirty="0"/>
          </a:p>
        </p:txBody>
      </p:sp>
      <p:sp>
        <p:nvSpPr>
          <p:cNvPr id="6" name="Footer Placeholder 5"/>
          <p:cNvSpPr>
            <a:spLocks noGrp="1"/>
          </p:cNvSpPr>
          <p:nvPr>
            <p:ph type="ftr" sz="quarter" idx="11"/>
          </p:nvPr>
        </p:nvSpPr>
        <p:spPr/>
        <p:txBody>
          <a:bodyPr/>
          <a:lstStyle/>
          <a:p>
            <a:r>
              <a:rPr lang="en-US" smtClean="0"/>
              <a:t>PPR Sprog-tale, Ikast-Brande Kommune 2019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68DFDB6-EE82-41DB-ABA9-F1FB399AC3D0}" type="datetime1">
              <a:rPr lang="en-US" smtClean="0"/>
              <a:t>8/25/2020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PPR Sprog-tale, Ikast-Brande Kommune 2019</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jDnPC9jtjSAhWECiwKHZUHCDkQjRwIBw&amp;url=https://www.legeakademiet.dk/pi/T%C3%A6ppe-med-Alfabetet-Hit-med-lyden_1246813_60297.aspx&amp;psig=AFQjCNESAqFOA8c23I_rHsgeH8nFzwwgeg&amp;ust=148965362158846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iaptWwsePfAhXDjiwKHa6uBSoQjRx6BAgBEAU&amp;url=http://naturboernehavensolstraalen.dk/?attachment_id%3D3037&amp;psig=AOvVaw2HolKU8CozQ0HXlRk7Auxf&amp;ust=154721556805828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Billedresultat for hit med lyden">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75539">
            <a:off x="6418173" y="842504"/>
            <a:ext cx="3094727" cy="2248073"/>
          </a:xfrm>
          <a:prstGeom prst="rect">
            <a:avLst/>
          </a:prstGeom>
          <a:noFill/>
          <a:ln>
            <a:noFill/>
          </a:ln>
        </p:spPr>
      </p:pic>
      <p:sp>
        <p:nvSpPr>
          <p:cNvPr id="2" name="Titel 1"/>
          <p:cNvSpPr>
            <a:spLocks noGrp="1"/>
          </p:cNvSpPr>
          <p:nvPr>
            <p:ph type="ctrTitle"/>
          </p:nvPr>
        </p:nvSpPr>
        <p:spPr/>
        <p:txBody>
          <a:bodyPr/>
          <a:lstStyle/>
          <a:p>
            <a:r>
              <a:rPr lang="da-DK" dirty="0" smtClean="0"/>
              <a:t>Hit med lyden</a:t>
            </a:r>
            <a:endParaRPr lang="da-DK" dirty="0"/>
          </a:p>
        </p:txBody>
      </p:sp>
      <p:sp>
        <p:nvSpPr>
          <p:cNvPr id="3" name="Undertitel 2"/>
          <p:cNvSpPr>
            <a:spLocks noGrp="1"/>
          </p:cNvSpPr>
          <p:nvPr>
            <p:ph type="subTitle" idx="1"/>
          </p:nvPr>
        </p:nvSpPr>
        <p:spPr/>
        <p:txBody>
          <a:bodyPr/>
          <a:lstStyle/>
          <a:p>
            <a:r>
              <a:rPr lang="da-DK" dirty="0" smtClean="0">
                <a:solidFill>
                  <a:schemeClr val="bg1"/>
                </a:solidFill>
              </a:rPr>
              <a:t>Et inspirationskursus om konceptet </a:t>
            </a:r>
            <a:br>
              <a:rPr lang="da-DK" dirty="0" smtClean="0">
                <a:solidFill>
                  <a:schemeClr val="bg1"/>
                </a:solidFill>
              </a:rPr>
            </a:br>
            <a:r>
              <a:rPr lang="da-DK" dirty="0" smtClean="0">
                <a:solidFill>
                  <a:schemeClr val="bg1"/>
                </a:solidFill>
              </a:rPr>
              <a:t>‘Hit med lyden’.</a:t>
            </a:r>
          </a:p>
          <a:p>
            <a:endParaRPr lang="da-DK" dirty="0">
              <a:solidFill>
                <a:schemeClr val="bg1"/>
              </a:solidFill>
            </a:endParaRPr>
          </a:p>
          <a:p>
            <a:pPr algn="ctr"/>
            <a:r>
              <a:rPr lang="da-DK" sz="1600" dirty="0" smtClean="0">
                <a:solidFill>
                  <a:schemeClr val="bg1"/>
                </a:solidFill>
              </a:rPr>
              <a:t>Oplæg ved Charlotte Rabs, Astrid Jørgensen &amp; Fie Kloster Fich</a:t>
            </a:r>
            <a:endParaRPr lang="da-DK" sz="1600" dirty="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Billede 5"/>
          <p:cNvPicPr/>
          <p:nvPr/>
        </p:nvPicPr>
        <p:blipFill>
          <a:blip r:embed="rId5" cstate="print"/>
          <a:srcRect l="6216" t="1712" b="-53"/>
          <a:stretch>
            <a:fillRect/>
          </a:stretch>
        </p:blipFill>
        <p:spPr bwMode="auto">
          <a:xfrm rot="21134808">
            <a:off x="8752073" y="3751599"/>
            <a:ext cx="1447253" cy="1950897"/>
          </a:xfrm>
          <a:prstGeom prst="rect">
            <a:avLst/>
          </a:prstGeom>
          <a:noFill/>
          <a:ln w="9525">
            <a:noFill/>
            <a:miter lim="800000"/>
            <a:headEnd/>
            <a:tailEnd/>
          </a:ln>
        </p:spPr>
      </p:pic>
      <p:sp>
        <p:nvSpPr>
          <p:cNvPr id="7" name="Pladsholder til sidefod 6"/>
          <p:cNvSpPr>
            <a:spLocks noGrp="1"/>
          </p:cNvSpPr>
          <p:nvPr>
            <p:ph type="ftr" sz="quarter" idx="11"/>
          </p:nvPr>
        </p:nvSpPr>
        <p:spPr/>
        <p:txBody>
          <a:bodyPr/>
          <a:lstStyle/>
          <a:p>
            <a:r>
              <a:rPr lang="en-US" dirty="0" smtClean="0"/>
              <a:t>PPR Sprog-tale </a:t>
            </a:r>
            <a:r>
              <a:rPr lang="en-US" dirty="0" err="1" smtClean="0"/>
              <a:t>og</a:t>
            </a:r>
            <a:r>
              <a:rPr lang="en-US" dirty="0" smtClean="0"/>
              <a:t> </a:t>
            </a:r>
            <a:r>
              <a:rPr lang="en-US" dirty="0" err="1" smtClean="0"/>
              <a:t>Sproghuset</a:t>
            </a:r>
            <a:endParaRPr lang="en-US" dirty="0" smtClean="0"/>
          </a:p>
          <a:p>
            <a:r>
              <a:rPr lang="en-US" dirty="0" smtClean="0"/>
              <a:t>Ikast-Brande Kommune 2019</a:t>
            </a:r>
            <a:endParaRPr lang="en-US" dirty="0"/>
          </a:p>
        </p:txBody>
      </p:sp>
    </p:spTree>
    <p:extLst>
      <p:ext uri="{BB962C8B-B14F-4D97-AF65-F5344CB8AC3E}">
        <p14:creationId xmlns:p14="http://schemas.microsoft.com/office/powerpoint/2010/main" val="225943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Hit med lyden</a:t>
            </a:r>
            <a:endParaRPr lang="da-DK" dirty="0"/>
          </a:p>
        </p:txBody>
      </p:sp>
      <p:sp>
        <p:nvSpPr>
          <p:cNvPr id="3" name="Pladsholder til tekst 2"/>
          <p:cNvSpPr>
            <a:spLocks noGrp="1"/>
          </p:cNvSpPr>
          <p:nvPr>
            <p:ph type="body" idx="1"/>
          </p:nvPr>
        </p:nvSpPr>
        <p:spPr>
          <a:xfrm>
            <a:off x="684212" y="1679331"/>
            <a:ext cx="8534401" cy="4315069"/>
          </a:xfrm>
        </p:spPr>
        <p:txBody>
          <a:bodyPr/>
          <a:lstStyle/>
          <a:p>
            <a:r>
              <a:rPr lang="da-DK" dirty="0" smtClean="0">
                <a:solidFill>
                  <a:schemeClr val="bg1"/>
                </a:solidFill>
              </a:rPr>
              <a:t>Eksempel på dyr og håndtegn</a:t>
            </a:r>
            <a:endParaRPr lang="da-DK" dirty="0">
              <a:solidFill>
                <a:schemeClr val="bg1"/>
              </a:solidFill>
            </a:endParaRPr>
          </a:p>
          <a:p>
            <a:r>
              <a:rPr lang="da-DK" dirty="0" smtClean="0">
                <a:solidFill>
                  <a:schemeClr val="bg1"/>
                </a:solidFill>
              </a:rPr>
              <a:t>/p/:									/b/:</a:t>
            </a:r>
          </a:p>
          <a:p>
            <a:endParaRPr lang="da-DK" dirty="0" smtClean="0">
              <a:solidFill>
                <a:schemeClr val="bg1"/>
              </a:solidFill>
            </a:endParaRPr>
          </a:p>
          <a:p>
            <a:endParaRPr lang="da-DK" dirty="0" smtClean="0">
              <a:solidFill>
                <a:schemeClr val="bg1"/>
              </a:solidFill>
            </a:endParaRPr>
          </a:p>
          <a:p>
            <a:endParaRPr lang="da-DK" dirty="0">
              <a:solidFill>
                <a:schemeClr val="bg1"/>
              </a:solidFill>
            </a:endParaRPr>
          </a:p>
          <a:p>
            <a:endParaRPr lang="da-DK" dirty="0" smtClean="0">
              <a:solidFill>
                <a:schemeClr val="bg1"/>
              </a:solidFill>
            </a:endParaRPr>
          </a:p>
          <a:p>
            <a:endParaRPr lang="da-DK" dirty="0" smtClean="0">
              <a:solidFill>
                <a:schemeClr val="bg1"/>
              </a:solidFill>
            </a:endParaRPr>
          </a:p>
          <a:p>
            <a:r>
              <a:rPr lang="da-DK" dirty="0" smtClean="0">
                <a:solidFill>
                  <a:schemeClr val="bg1"/>
                </a:solidFill>
              </a:rPr>
              <a:t>Palle Post: Omdrejningspunkt i sproggruppen – han leverer den daglige post og bestemmer dermed dagens aktiviteter.</a:t>
            </a:r>
          </a:p>
          <a:p>
            <a:r>
              <a:rPr lang="da-DK" dirty="0" smtClean="0">
                <a:solidFill>
                  <a:schemeClr val="bg1"/>
                </a:solidFill>
              </a:rPr>
              <a:t>Skelnen; pustelyd (p) overfor ikke-pustelyd (b).</a:t>
            </a:r>
          </a:p>
        </p:txBody>
      </p:sp>
      <p:sp>
        <p:nvSpPr>
          <p:cNvPr id="4" name="Pladsholder til slidenumm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Billede 4"/>
          <p:cNvPicPr/>
          <p:nvPr/>
        </p:nvPicPr>
        <p:blipFill>
          <a:blip r:embed="rId3" cstate="print"/>
          <a:srcRect l="5785"/>
          <a:stretch>
            <a:fillRect/>
          </a:stretch>
        </p:blipFill>
        <p:spPr bwMode="auto">
          <a:xfrm>
            <a:off x="5622680" y="2097549"/>
            <a:ext cx="1333500" cy="1861185"/>
          </a:xfrm>
          <a:prstGeom prst="rect">
            <a:avLst/>
          </a:prstGeom>
          <a:noFill/>
          <a:ln w="9525">
            <a:noFill/>
            <a:miter lim="800000"/>
            <a:headEnd/>
            <a:tailEnd/>
          </a:ln>
        </p:spPr>
      </p:pic>
      <p:pic>
        <p:nvPicPr>
          <p:cNvPr id="6" name="Billede 5"/>
          <p:cNvPicPr/>
          <p:nvPr/>
        </p:nvPicPr>
        <p:blipFill>
          <a:blip r:embed="rId4" cstate="print"/>
          <a:srcRect l="6216" t="1712" b="-53"/>
          <a:stretch>
            <a:fillRect/>
          </a:stretch>
        </p:blipFill>
        <p:spPr bwMode="auto">
          <a:xfrm>
            <a:off x="1377462" y="2101359"/>
            <a:ext cx="1295400" cy="1857375"/>
          </a:xfrm>
          <a:prstGeom prst="rect">
            <a:avLst/>
          </a:prstGeom>
          <a:noFill/>
          <a:ln w="9525">
            <a:noFill/>
            <a:miter lim="800000"/>
            <a:headEnd/>
            <a:tailEnd/>
          </a:ln>
        </p:spPr>
      </p:pic>
      <p:pic>
        <p:nvPicPr>
          <p:cNvPr id="7" name="Billede 6"/>
          <p:cNvPicPr/>
          <p:nvPr/>
        </p:nvPicPr>
        <p:blipFill>
          <a:blip r:embed="rId5" cstate="print">
            <a:extLst>
              <a:ext uri="{28A0092B-C50C-407E-A947-70E740481C1C}">
                <a14:useLocalDpi xmlns:a14="http://schemas.microsoft.com/office/drawing/2010/main" val="0"/>
              </a:ext>
            </a:extLst>
          </a:blip>
          <a:stretch>
            <a:fillRect/>
          </a:stretch>
        </p:blipFill>
        <p:spPr>
          <a:xfrm>
            <a:off x="7464144" y="2097549"/>
            <a:ext cx="1246505" cy="1700530"/>
          </a:xfrm>
          <a:prstGeom prst="rect">
            <a:avLst/>
          </a:prstGeom>
        </p:spPr>
      </p:pic>
      <p:pic>
        <p:nvPicPr>
          <p:cNvPr id="8" name="Billede 7"/>
          <p:cNvPicPr/>
          <p:nvPr/>
        </p:nvPicPr>
        <p:blipFill rotWithShape="1">
          <a:blip r:embed="rId6" cstate="print">
            <a:extLst>
              <a:ext uri="{28A0092B-C50C-407E-A947-70E740481C1C}">
                <a14:useLocalDpi xmlns:a14="http://schemas.microsoft.com/office/drawing/2010/main" val="0"/>
              </a:ext>
            </a:extLst>
          </a:blip>
          <a:srcRect l="12676" t="9415" r="9296" b="13636"/>
          <a:stretch/>
        </p:blipFill>
        <p:spPr bwMode="auto">
          <a:xfrm>
            <a:off x="3180825" y="2097549"/>
            <a:ext cx="1297268" cy="1533674"/>
          </a:xfrm>
          <a:prstGeom prst="rect">
            <a:avLst/>
          </a:prstGeom>
          <a:ln>
            <a:noFill/>
          </a:ln>
          <a:extLst>
            <a:ext uri="{53640926-AAD7-44D8-BBD7-CCE9431645EC}">
              <a14:shadowObscured xmlns:a14="http://schemas.microsoft.com/office/drawing/2010/main"/>
            </a:ext>
          </a:extLst>
        </p:spPr>
      </p:pic>
      <p:sp>
        <p:nvSpPr>
          <p:cNvPr id="9" name="Pladsholder til sidefod 8"/>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411800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Hvorfor håndtegn?</a:t>
            </a:r>
            <a:endParaRPr lang="da-DK" dirty="0"/>
          </a:p>
        </p:txBody>
      </p:sp>
      <p:sp>
        <p:nvSpPr>
          <p:cNvPr id="3" name="Pladsholder til tekst 2"/>
          <p:cNvSpPr>
            <a:spLocks noGrp="1"/>
          </p:cNvSpPr>
          <p:nvPr>
            <p:ph type="body" idx="1"/>
          </p:nvPr>
        </p:nvSpPr>
        <p:spPr>
          <a:xfrm>
            <a:off x="684213" y="1907931"/>
            <a:ext cx="8534400" cy="4086469"/>
          </a:xfrm>
        </p:spPr>
        <p:txBody>
          <a:bodyPr/>
          <a:lstStyle/>
          <a:p>
            <a:pPr marL="285750" indent="-285750">
              <a:buFontTx/>
              <a:buChar char="-"/>
            </a:pPr>
            <a:r>
              <a:rPr lang="da-DK" dirty="0" smtClean="0">
                <a:solidFill>
                  <a:schemeClr val="bg1"/>
                </a:solidFill>
              </a:rPr>
              <a:t>Understreger den måde lyden frembringes på:</a:t>
            </a:r>
          </a:p>
          <a:p>
            <a:r>
              <a:rPr lang="da-DK" dirty="0" smtClean="0">
                <a:solidFill>
                  <a:schemeClr val="bg1"/>
                </a:solidFill>
              </a:rPr>
              <a:t>- Kobling mellem lyd og bogstav</a:t>
            </a:r>
          </a:p>
          <a:p>
            <a:r>
              <a:rPr lang="da-DK" dirty="0" smtClean="0">
                <a:solidFill>
                  <a:schemeClr val="bg1"/>
                </a:solidFill>
              </a:rPr>
              <a:t>- Fremmer udtalens korrekthed</a:t>
            </a:r>
          </a:p>
          <a:p>
            <a:endParaRPr lang="da-DK" dirty="0" smtClean="0">
              <a:solidFill>
                <a:schemeClr val="bg1"/>
              </a:solidFill>
            </a:endParaRPr>
          </a:p>
          <a:p>
            <a:pPr marL="285750" indent="-285750">
              <a:buFontTx/>
              <a:buChar char="-"/>
            </a:pPr>
            <a:r>
              <a:rPr lang="da-DK" dirty="0" smtClean="0">
                <a:solidFill>
                  <a:schemeClr val="bg1"/>
                </a:solidFill>
              </a:rPr>
              <a:t>Lyden understøttes af den visuelle sans</a:t>
            </a:r>
          </a:p>
          <a:p>
            <a:pPr marL="285750" indent="-285750">
              <a:buFontTx/>
              <a:buChar char="-"/>
            </a:pPr>
            <a:r>
              <a:rPr lang="da-DK" dirty="0" smtClean="0">
                <a:solidFill>
                  <a:schemeClr val="bg1"/>
                </a:solidFill>
              </a:rPr>
              <a:t>Håndtegnet fjerner fokus fra det der er svært </a:t>
            </a:r>
          </a:p>
          <a:p>
            <a:pPr marL="285750" indent="-285750">
              <a:buFontTx/>
              <a:buChar char="-"/>
            </a:pPr>
            <a:r>
              <a:rPr lang="da-DK" dirty="0">
                <a:solidFill>
                  <a:schemeClr val="bg1"/>
                </a:solidFill>
              </a:rPr>
              <a:t>T</a:t>
            </a:r>
            <a:r>
              <a:rPr lang="da-DK" dirty="0" smtClean="0">
                <a:solidFill>
                  <a:schemeClr val="bg1"/>
                </a:solidFill>
              </a:rPr>
              <a:t>ydeliggør en forskel imellem lydene</a:t>
            </a:r>
          </a:p>
          <a:p>
            <a:r>
              <a:rPr lang="da-DK" dirty="0" smtClean="0">
                <a:solidFill>
                  <a:schemeClr val="bg1"/>
                </a:solidFill>
              </a:rPr>
              <a:t> Således fremragende til børn med fonologiske vanskeligheder</a:t>
            </a:r>
          </a:p>
          <a:p>
            <a:pPr marL="285750" indent="-285750">
              <a:buFontTx/>
              <a:buChar char="-"/>
            </a:pPr>
            <a:endParaRPr lang="da-DK" dirty="0" smtClean="0"/>
          </a:p>
        </p:txBody>
      </p:sp>
      <p:sp>
        <p:nvSpPr>
          <p:cNvPr id="4" name="Pladsholder til slidenumm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280235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Hit med lyden</a:t>
            </a:r>
            <a:endParaRPr lang="da-DK" dirty="0"/>
          </a:p>
        </p:txBody>
      </p:sp>
      <p:sp>
        <p:nvSpPr>
          <p:cNvPr id="3" name="Pladsholder til tekst 2"/>
          <p:cNvSpPr>
            <a:spLocks noGrp="1"/>
          </p:cNvSpPr>
          <p:nvPr>
            <p:ph type="body" idx="1"/>
          </p:nvPr>
        </p:nvSpPr>
        <p:spPr>
          <a:xfrm>
            <a:off x="606669" y="1907931"/>
            <a:ext cx="8611944" cy="4086469"/>
          </a:xfrm>
        </p:spPr>
        <p:txBody>
          <a:bodyPr/>
          <a:lstStyle/>
          <a:p>
            <a:endParaRPr lang="da-DK" dirty="0">
              <a:solidFill>
                <a:schemeClr val="bg1"/>
              </a:solidFill>
            </a:endParaRPr>
          </a:p>
          <a:p>
            <a:r>
              <a:rPr lang="da-DK" sz="1700" dirty="0" smtClean="0">
                <a:solidFill>
                  <a:schemeClr val="bg1"/>
                </a:solidFill>
              </a:rPr>
              <a:t>Skelnen </a:t>
            </a:r>
            <a:r>
              <a:rPr lang="da-DK" sz="1700" dirty="0">
                <a:solidFill>
                  <a:schemeClr val="bg1"/>
                </a:solidFill>
              </a:rPr>
              <a:t>mellem lydene </a:t>
            </a:r>
            <a:endParaRPr lang="da-DK" sz="1700" dirty="0" smtClean="0">
              <a:solidFill>
                <a:schemeClr val="bg1"/>
              </a:solidFill>
            </a:endParaRPr>
          </a:p>
          <a:p>
            <a:r>
              <a:rPr lang="da-DK" sz="1700" dirty="0" smtClean="0">
                <a:solidFill>
                  <a:schemeClr val="bg1"/>
                </a:solidFill>
              </a:rPr>
              <a:t>– </a:t>
            </a:r>
            <a:r>
              <a:rPr lang="da-DK" sz="1700" dirty="0">
                <a:solidFill>
                  <a:schemeClr val="bg1"/>
                </a:solidFill>
              </a:rPr>
              <a:t>og tydeliggørelse af </a:t>
            </a:r>
            <a:r>
              <a:rPr lang="da-DK" sz="1700" dirty="0" smtClean="0">
                <a:solidFill>
                  <a:schemeClr val="bg1"/>
                </a:solidFill>
              </a:rPr>
              <a:t>deres produktionssted.</a:t>
            </a:r>
          </a:p>
          <a:p>
            <a:endParaRPr lang="da-DK" sz="1700" dirty="0">
              <a:solidFill>
                <a:schemeClr val="bg1"/>
              </a:solidFill>
            </a:endParaRPr>
          </a:p>
          <a:p>
            <a:r>
              <a:rPr lang="da-DK" sz="1700" dirty="0">
                <a:solidFill>
                  <a:schemeClr val="bg1"/>
                </a:solidFill>
              </a:rPr>
              <a:t>Især vigtig for børn med </a:t>
            </a:r>
            <a:r>
              <a:rPr lang="da-DK" sz="1700" dirty="0" smtClean="0">
                <a:solidFill>
                  <a:schemeClr val="bg1"/>
                </a:solidFill>
              </a:rPr>
              <a:t>udtalevanskeligheder</a:t>
            </a:r>
          </a:p>
          <a:p>
            <a:endParaRPr lang="da-DK" sz="1700" dirty="0" smtClean="0">
              <a:solidFill>
                <a:schemeClr val="bg1"/>
              </a:solidFill>
            </a:endParaRPr>
          </a:p>
          <a:p>
            <a:r>
              <a:rPr lang="da-DK" sz="1700" dirty="0" smtClean="0">
                <a:solidFill>
                  <a:schemeClr val="bg1"/>
                </a:solidFill>
              </a:rPr>
              <a:t>Musik: </a:t>
            </a:r>
          </a:p>
          <a:p>
            <a:pPr marL="285750" indent="-285750">
              <a:buFontTx/>
              <a:buChar char="-"/>
            </a:pPr>
            <a:r>
              <a:rPr lang="da-DK" sz="1700" dirty="0" smtClean="0">
                <a:solidFill>
                  <a:schemeClr val="bg1"/>
                </a:solidFill>
              </a:rPr>
              <a:t>Tørklædeleg</a:t>
            </a:r>
          </a:p>
          <a:p>
            <a:pPr marL="285750" indent="-285750">
              <a:buFontTx/>
              <a:buChar char="-"/>
            </a:pPr>
            <a:r>
              <a:rPr lang="da-DK" sz="1700" dirty="0" smtClean="0">
                <a:solidFill>
                  <a:schemeClr val="bg1"/>
                </a:solidFill>
              </a:rPr>
              <a:t>‘Tromme som megafon’</a:t>
            </a:r>
          </a:p>
          <a:p>
            <a:endParaRPr lang="da-DK" dirty="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030" y="263771"/>
            <a:ext cx="5081954" cy="6226842"/>
          </a:xfrm>
          <a:prstGeom prst="rect">
            <a:avLst/>
          </a:prstGeom>
        </p:spPr>
      </p:pic>
      <p:sp>
        <p:nvSpPr>
          <p:cNvPr id="6" name="Pladsholder til sidefod 5"/>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402790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914" y="4210500"/>
            <a:ext cx="2284093" cy="1726775"/>
          </a:xfrm>
          <a:prstGeom prst="rect">
            <a:avLst/>
          </a:prstGeom>
        </p:spPr>
      </p:pic>
      <p:sp>
        <p:nvSpPr>
          <p:cNvPr id="2" name="Titel 1"/>
          <p:cNvSpPr>
            <a:spLocks noGrp="1"/>
          </p:cNvSpPr>
          <p:nvPr>
            <p:ph type="title"/>
          </p:nvPr>
        </p:nvSpPr>
        <p:spPr>
          <a:xfrm>
            <a:off x="684212" y="520700"/>
            <a:ext cx="8534401" cy="982785"/>
          </a:xfrm>
        </p:spPr>
        <p:txBody>
          <a:bodyPr/>
          <a:lstStyle/>
          <a:p>
            <a:r>
              <a:rPr lang="da-DK" dirty="0" smtClean="0"/>
              <a:t>Hit med lyden</a:t>
            </a:r>
            <a:endParaRPr lang="da-DK" dirty="0"/>
          </a:p>
        </p:txBody>
      </p:sp>
      <p:sp>
        <p:nvSpPr>
          <p:cNvPr id="3" name="Pladsholder til tekst 2"/>
          <p:cNvSpPr>
            <a:spLocks noGrp="1"/>
          </p:cNvSpPr>
          <p:nvPr>
            <p:ph type="body" idx="1"/>
          </p:nvPr>
        </p:nvSpPr>
        <p:spPr>
          <a:xfrm>
            <a:off x="684213" y="1907931"/>
            <a:ext cx="8534400" cy="4086469"/>
          </a:xfrm>
        </p:spPr>
        <p:txBody>
          <a:bodyPr/>
          <a:lstStyle/>
          <a:p>
            <a:r>
              <a:rPr lang="da-DK" dirty="0" smtClean="0">
                <a:solidFill>
                  <a:schemeClr val="bg1"/>
                </a:solidFill>
              </a:rPr>
              <a:t>Eksempelvis som minimale </a:t>
            </a:r>
            <a:r>
              <a:rPr lang="da-DK" dirty="0">
                <a:solidFill>
                  <a:schemeClr val="bg1"/>
                </a:solidFill>
              </a:rPr>
              <a:t>par (Baker, E., 2010): </a:t>
            </a:r>
          </a:p>
          <a:p>
            <a:r>
              <a:rPr lang="da-DK" dirty="0" smtClean="0">
                <a:solidFill>
                  <a:schemeClr val="bg1"/>
                </a:solidFill>
              </a:rPr>
              <a:t>Hvor man sætter </a:t>
            </a:r>
            <a:r>
              <a:rPr lang="da-DK" dirty="0" err="1" smtClean="0">
                <a:solidFill>
                  <a:schemeClr val="bg1"/>
                </a:solidFill>
              </a:rPr>
              <a:t>mållyd</a:t>
            </a:r>
            <a:r>
              <a:rPr lang="da-DK" dirty="0" smtClean="0">
                <a:solidFill>
                  <a:schemeClr val="bg1"/>
                </a:solidFill>
              </a:rPr>
              <a:t> </a:t>
            </a:r>
            <a:r>
              <a:rPr lang="da-DK" dirty="0">
                <a:solidFill>
                  <a:schemeClr val="bg1"/>
                </a:solidFill>
              </a:rPr>
              <a:t>overfor erstatningslyd </a:t>
            </a:r>
            <a:r>
              <a:rPr lang="da-DK" dirty="0" smtClean="0">
                <a:solidFill>
                  <a:schemeClr val="bg1"/>
                </a:solidFill>
                <a:sym typeface="Wingdings" panose="05000000000000000000" pitchFamily="2" charset="2"/>
              </a:rPr>
              <a:t></a:t>
            </a:r>
            <a:r>
              <a:rPr lang="da-DK" dirty="0" smtClean="0">
                <a:solidFill>
                  <a:schemeClr val="bg1"/>
                </a:solidFill>
              </a:rPr>
              <a:t> </a:t>
            </a:r>
            <a:r>
              <a:rPr lang="da-DK" dirty="0">
                <a:solidFill>
                  <a:schemeClr val="bg1"/>
                </a:solidFill>
              </a:rPr>
              <a:t>betydningsændrende</a:t>
            </a:r>
            <a:r>
              <a:rPr lang="da-DK" dirty="0" smtClean="0">
                <a:solidFill>
                  <a:schemeClr val="bg1"/>
                </a:solidFill>
              </a:rPr>
              <a:t>.</a:t>
            </a:r>
            <a:r>
              <a:rPr lang="da-DK" dirty="0">
                <a:solidFill>
                  <a:schemeClr val="bg1"/>
                </a:solidFill>
              </a:rPr>
              <a:t> (KO – TO) </a:t>
            </a:r>
          </a:p>
          <a:p>
            <a:endParaRPr lang="da-DK" dirty="0">
              <a:solidFill>
                <a:schemeClr val="bg1"/>
              </a:solidFill>
            </a:endParaRPr>
          </a:p>
          <a:p>
            <a:r>
              <a:rPr lang="da-DK" dirty="0" smtClean="0">
                <a:solidFill>
                  <a:schemeClr val="bg1"/>
                </a:solidFill>
              </a:rPr>
              <a:t>/k/:											/t/:</a:t>
            </a:r>
          </a:p>
          <a:p>
            <a:endParaRPr lang="da-DK" dirty="0" smtClean="0">
              <a:solidFill>
                <a:schemeClr val="bg1"/>
              </a:solidFill>
            </a:endParaRPr>
          </a:p>
          <a:p>
            <a:endParaRPr lang="da-DK" dirty="0" smtClean="0">
              <a:solidFill>
                <a:schemeClr val="bg1"/>
              </a:solidFill>
            </a:endParaRPr>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Billede 4"/>
          <p:cNvPicPr/>
          <p:nvPr/>
        </p:nvPicPr>
        <p:blipFill>
          <a:blip r:embed="rId4" cstate="print"/>
          <a:srcRect l="17981" t="1434"/>
          <a:stretch>
            <a:fillRect/>
          </a:stretch>
        </p:blipFill>
        <p:spPr bwMode="auto">
          <a:xfrm>
            <a:off x="1491590" y="3116849"/>
            <a:ext cx="1155065" cy="1890395"/>
          </a:xfrm>
          <a:prstGeom prst="rect">
            <a:avLst/>
          </a:prstGeom>
          <a:noFill/>
          <a:ln w="9525">
            <a:noFill/>
            <a:miter lim="800000"/>
            <a:headEnd/>
            <a:tailEnd/>
          </a:ln>
        </p:spPr>
      </p:pic>
      <p:pic>
        <p:nvPicPr>
          <p:cNvPr id="6" name="Billede 5"/>
          <p:cNvPicPr/>
          <p:nvPr/>
        </p:nvPicPr>
        <p:blipFill>
          <a:blip r:embed="rId5" cstate="print"/>
          <a:srcRect l="6440" t="2214"/>
          <a:stretch>
            <a:fillRect/>
          </a:stretch>
        </p:blipFill>
        <p:spPr bwMode="auto">
          <a:xfrm>
            <a:off x="6547179" y="3116849"/>
            <a:ext cx="1373262" cy="1841257"/>
          </a:xfrm>
          <a:prstGeom prst="rect">
            <a:avLst/>
          </a:prstGeom>
          <a:noFill/>
          <a:ln w="9525">
            <a:noFill/>
            <a:miter lim="800000"/>
            <a:headEnd/>
            <a:tailEnd/>
          </a:ln>
        </p:spPr>
      </p:pic>
      <p:sp>
        <p:nvSpPr>
          <p:cNvPr id="7" name="AutoShape 2" descr="Billedresultat for k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4" descr="Billedresultat for k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AutoShape 6" descr="Billedresultat for ko"/>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Bille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271" y="4210500"/>
            <a:ext cx="1658698" cy="1658698"/>
          </a:xfrm>
          <a:prstGeom prst="rect">
            <a:avLst/>
          </a:prstGeom>
        </p:spPr>
      </p:pic>
      <p:sp>
        <p:nvSpPr>
          <p:cNvPr id="10" name="Pladsholder til sidefod 9"/>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262588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748866" y="1051169"/>
            <a:ext cx="9614333" cy="4130431"/>
          </a:xfrm>
        </p:spPr>
        <p:txBody>
          <a:bodyPr>
            <a:normAutofit lnSpcReduction="10000"/>
          </a:bodyPr>
          <a:lstStyle/>
          <a:p>
            <a:r>
              <a:rPr lang="da-DK" b="1" dirty="0" smtClean="0">
                <a:solidFill>
                  <a:schemeClr val="tx1"/>
                </a:solidFill>
              </a:rPr>
              <a:t>Aktiviteter:</a:t>
            </a:r>
          </a:p>
          <a:p>
            <a:endParaRPr lang="da-DK" dirty="0">
              <a:solidFill>
                <a:schemeClr val="bg1"/>
              </a:solidFill>
            </a:endParaRPr>
          </a:p>
          <a:p>
            <a:pPr marL="285750" indent="-285750">
              <a:buFontTx/>
              <a:buChar char="-"/>
            </a:pPr>
            <a:r>
              <a:rPr lang="da-DK" dirty="0" smtClean="0">
                <a:solidFill>
                  <a:schemeClr val="bg1"/>
                </a:solidFill>
              </a:rPr>
              <a:t>Fluesmækkerleg </a:t>
            </a:r>
          </a:p>
          <a:p>
            <a:pPr marL="285750" indent="-285750">
              <a:buFontTx/>
              <a:buChar char="-"/>
            </a:pPr>
            <a:r>
              <a:rPr lang="da-DK" dirty="0" smtClean="0">
                <a:solidFill>
                  <a:schemeClr val="bg1"/>
                </a:solidFill>
              </a:rPr>
              <a:t>Sortere billeder</a:t>
            </a:r>
          </a:p>
          <a:p>
            <a:pPr marL="285750" indent="-285750">
              <a:buFontTx/>
              <a:buChar char="-"/>
            </a:pPr>
            <a:r>
              <a:rPr lang="da-DK" dirty="0" smtClean="0">
                <a:solidFill>
                  <a:schemeClr val="bg1"/>
                </a:solidFill>
              </a:rPr>
              <a:t>Sortere breve</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Musik: Farvesang og remse</a:t>
            </a:r>
          </a:p>
          <a:p>
            <a:endParaRPr lang="da-DK" dirty="0" smtClean="0">
              <a:solidFill>
                <a:schemeClr val="bg1"/>
              </a:solidFill>
            </a:endParaRPr>
          </a:p>
          <a:p>
            <a:pPr marL="285750" indent="-285750">
              <a:buFontTx/>
              <a:buChar char="-"/>
            </a:pPr>
            <a:endParaRPr lang="da-DK" dirty="0">
              <a:solidFill>
                <a:schemeClr val="bg1"/>
              </a:solidFill>
            </a:endParaRPr>
          </a:p>
          <a:p>
            <a:pPr marL="285750" indent="-285750">
              <a:buFontTx/>
              <a:buChar char="-"/>
            </a:pPr>
            <a:r>
              <a:rPr lang="da-DK" dirty="0">
                <a:solidFill>
                  <a:schemeClr val="bg1"/>
                </a:solidFill>
              </a:rPr>
              <a:t>DER KAN BÅDE ARBEJDES PRODUKTIVT OG/ELLER IMPRESSIVT! </a:t>
            </a:r>
            <a:br>
              <a:rPr lang="da-DK" dirty="0">
                <a:solidFill>
                  <a:schemeClr val="bg1"/>
                </a:solidFill>
              </a:rPr>
            </a:br>
            <a:r>
              <a:rPr lang="da-DK" dirty="0" smtClean="0">
                <a:solidFill>
                  <a:schemeClr val="bg1"/>
                </a:solidFill>
              </a:rPr>
              <a:t>- Juster efter barnet.</a:t>
            </a:r>
            <a:endParaRPr lang="da-DK" dirty="0">
              <a:solidFill>
                <a:schemeClr val="bg1"/>
              </a:solidFill>
            </a:endParaRPr>
          </a:p>
          <a:p>
            <a:pPr marL="285750" indent="-285750">
              <a:buFontTx/>
              <a:buChar char="-"/>
            </a:pPr>
            <a:endParaRPr lang="da-DK" dirty="0">
              <a:solidFill>
                <a:schemeClr val="bg1"/>
              </a:solidFill>
            </a:endParaRPr>
          </a:p>
        </p:txBody>
      </p:sp>
      <p:sp>
        <p:nvSpPr>
          <p:cNvPr id="4" name="Pladsholder til sidefod 3"/>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
        <p:nvSpPr>
          <p:cNvPr id="5" name="Pladsholder til slidenumm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294" y="1433655"/>
            <a:ext cx="2951451" cy="2210739"/>
          </a:xfrm>
          <a:prstGeom prst="rect">
            <a:avLst/>
          </a:prstGeom>
        </p:spPr>
      </p:pic>
    </p:spTree>
    <p:extLst>
      <p:ext uri="{BB962C8B-B14F-4D97-AF65-F5344CB8AC3E}">
        <p14:creationId xmlns:p14="http://schemas.microsoft.com/office/powerpoint/2010/main" val="10105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Hit med lyden</a:t>
            </a:r>
            <a:endParaRPr lang="da-DK" dirty="0"/>
          </a:p>
        </p:txBody>
      </p:sp>
      <p:sp>
        <p:nvSpPr>
          <p:cNvPr id="3" name="Pladsholder til tekst 2"/>
          <p:cNvSpPr>
            <a:spLocks noGrp="1"/>
          </p:cNvSpPr>
          <p:nvPr>
            <p:ph type="body" idx="1"/>
          </p:nvPr>
        </p:nvSpPr>
        <p:spPr>
          <a:xfrm>
            <a:off x="684213" y="1503485"/>
            <a:ext cx="8534400" cy="4490915"/>
          </a:xfrm>
        </p:spPr>
        <p:txBody>
          <a:bodyPr/>
          <a:lstStyle/>
          <a:p>
            <a:r>
              <a:rPr lang="da-DK" dirty="0">
                <a:solidFill>
                  <a:schemeClr val="bg1"/>
                </a:solidFill>
              </a:rPr>
              <a:t>Skelnen: kort lyd vs. lang </a:t>
            </a:r>
            <a:r>
              <a:rPr lang="da-DK" dirty="0" smtClean="0">
                <a:solidFill>
                  <a:schemeClr val="bg1"/>
                </a:solidFill>
              </a:rPr>
              <a:t>lyd</a:t>
            </a:r>
            <a:endParaRPr lang="da-DK" dirty="0">
              <a:solidFill>
                <a:schemeClr val="bg1"/>
              </a:solidFill>
            </a:endParaRPr>
          </a:p>
          <a:p>
            <a:endParaRPr lang="da-DK" dirty="0">
              <a:solidFill>
                <a:schemeClr val="bg1"/>
              </a:solidFill>
            </a:endParaRPr>
          </a:p>
          <a:p>
            <a:r>
              <a:rPr lang="da-DK" dirty="0" smtClean="0">
                <a:solidFill>
                  <a:schemeClr val="bg1"/>
                </a:solidFill>
              </a:rPr>
              <a:t>/d/: 						 /s/:</a:t>
            </a:r>
          </a:p>
          <a:p>
            <a:endParaRPr lang="da-DK" dirty="0">
              <a:solidFill>
                <a:schemeClr val="bg1"/>
              </a:solidFill>
            </a:endParaRPr>
          </a:p>
          <a:p>
            <a:endParaRPr lang="da-DK" dirty="0" smtClean="0">
              <a:solidFill>
                <a:schemeClr val="bg1"/>
              </a:solidFill>
            </a:endParaRPr>
          </a:p>
          <a:p>
            <a:endParaRPr lang="da-DK" dirty="0">
              <a:solidFill>
                <a:schemeClr val="bg1"/>
              </a:solidFill>
            </a:endParaRPr>
          </a:p>
          <a:p>
            <a:endParaRPr lang="da-DK" dirty="0" smtClean="0">
              <a:solidFill>
                <a:schemeClr val="bg1"/>
              </a:solidFill>
            </a:endParaRPr>
          </a:p>
          <a:p>
            <a:endParaRPr lang="da-DK" dirty="0">
              <a:solidFill>
                <a:schemeClr val="bg1"/>
              </a:solidFill>
            </a:endParaRPr>
          </a:p>
          <a:p>
            <a:r>
              <a:rPr lang="da-DK" sz="1600" dirty="0" smtClean="0">
                <a:solidFill>
                  <a:schemeClr val="bg1"/>
                </a:solidFill>
              </a:rPr>
              <a:t>Aktiviteter:</a:t>
            </a:r>
            <a:br>
              <a:rPr lang="da-DK" sz="1600" dirty="0" smtClean="0">
                <a:solidFill>
                  <a:schemeClr val="bg1"/>
                </a:solidFill>
              </a:rPr>
            </a:br>
            <a:r>
              <a:rPr lang="da-DK" sz="1600" dirty="0" smtClean="0">
                <a:solidFill>
                  <a:schemeClr val="bg1"/>
                </a:solidFill>
              </a:rPr>
              <a:t>- Hoppe på en lang og en kort snor (</a:t>
            </a:r>
            <a:r>
              <a:rPr lang="da-DK" sz="1200" dirty="0" smtClean="0">
                <a:solidFill>
                  <a:schemeClr val="bg1"/>
                </a:solidFill>
              </a:rPr>
              <a:t>læg billeder af dyrene</a:t>
            </a:r>
            <a:r>
              <a:rPr lang="da-DK" sz="1600" dirty="0" smtClean="0">
                <a:solidFill>
                  <a:schemeClr val="bg1"/>
                </a:solidFill>
              </a:rPr>
              <a:t>)</a:t>
            </a:r>
            <a:br>
              <a:rPr lang="da-DK" sz="1600" dirty="0" smtClean="0">
                <a:solidFill>
                  <a:schemeClr val="bg1"/>
                </a:solidFill>
              </a:rPr>
            </a:br>
            <a:r>
              <a:rPr lang="da-DK" sz="1600" dirty="0" smtClean="0">
                <a:solidFill>
                  <a:schemeClr val="bg1"/>
                </a:solidFill>
              </a:rPr>
              <a:t>- </a:t>
            </a:r>
            <a:r>
              <a:rPr lang="da-DK" sz="1600" b="1" dirty="0" smtClean="0">
                <a:solidFill>
                  <a:schemeClr val="bg1"/>
                </a:solidFill>
              </a:rPr>
              <a:t>Gå</a:t>
            </a:r>
            <a:r>
              <a:rPr lang="da-DK" sz="1600" dirty="0" smtClean="0">
                <a:solidFill>
                  <a:schemeClr val="bg1"/>
                </a:solidFill>
              </a:rPr>
              <a:t> langt på en lang lyd + </a:t>
            </a:r>
            <a:r>
              <a:rPr lang="da-DK" sz="1600" b="1" dirty="0" smtClean="0">
                <a:solidFill>
                  <a:schemeClr val="bg1"/>
                </a:solidFill>
              </a:rPr>
              <a:t>et hop </a:t>
            </a:r>
            <a:r>
              <a:rPr lang="da-DK" sz="1600" dirty="0" smtClean="0">
                <a:solidFill>
                  <a:schemeClr val="bg1"/>
                </a:solidFill>
              </a:rPr>
              <a:t>på en kort lyd</a:t>
            </a:r>
            <a:r>
              <a:rPr lang="da-DK" dirty="0">
                <a:solidFill>
                  <a:schemeClr val="bg1"/>
                </a:solidFill>
              </a:rPr>
              <a:t/>
            </a:r>
            <a:br>
              <a:rPr lang="da-DK" dirty="0">
                <a:solidFill>
                  <a:schemeClr val="bg1"/>
                </a:solidFill>
              </a:rPr>
            </a:br>
            <a:endParaRPr lang="da-DK" dirty="0" smtClean="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Billede 4"/>
          <p:cNvPicPr/>
          <p:nvPr/>
        </p:nvPicPr>
        <p:blipFill>
          <a:blip r:embed="rId3" cstate="print"/>
          <a:srcRect l="6054" t="2448" r="785" b="565"/>
          <a:stretch>
            <a:fillRect/>
          </a:stretch>
        </p:blipFill>
        <p:spPr bwMode="auto">
          <a:xfrm>
            <a:off x="4510524" y="2000293"/>
            <a:ext cx="1669196" cy="2022232"/>
          </a:xfrm>
          <a:prstGeom prst="rect">
            <a:avLst/>
          </a:prstGeom>
          <a:noFill/>
          <a:ln w="9525">
            <a:noFill/>
            <a:miter lim="800000"/>
            <a:headEnd/>
            <a:tailEnd/>
          </a:ln>
        </p:spPr>
      </p:pic>
      <p:pic>
        <p:nvPicPr>
          <p:cNvPr id="6" name="Billede 5"/>
          <p:cNvPicPr/>
          <p:nvPr/>
        </p:nvPicPr>
        <p:blipFill>
          <a:blip r:embed="rId4" cstate="print"/>
          <a:srcRect/>
          <a:stretch>
            <a:fillRect/>
          </a:stretch>
        </p:blipFill>
        <p:spPr bwMode="auto">
          <a:xfrm>
            <a:off x="1547904" y="2000293"/>
            <a:ext cx="1592923" cy="2022232"/>
          </a:xfrm>
          <a:prstGeom prst="rect">
            <a:avLst/>
          </a:prstGeom>
          <a:noFill/>
          <a:ln w="9525">
            <a:noFill/>
            <a:miter lim="800000"/>
            <a:headEnd/>
            <a:tailEnd/>
          </a:ln>
        </p:spPr>
      </p:pic>
      <p:sp>
        <p:nvSpPr>
          <p:cNvPr id="7" name="Pladsholder til sidefod 6"/>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cxnSp>
        <p:nvCxnSpPr>
          <p:cNvPr id="9" name="Lige forbindelse 8"/>
          <p:cNvCxnSpPr/>
          <p:nvPr/>
        </p:nvCxnSpPr>
        <p:spPr>
          <a:xfrm>
            <a:off x="3971636" y="6172200"/>
            <a:ext cx="4506964" cy="20449"/>
          </a:xfrm>
          <a:prstGeom prst="line">
            <a:avLst/>
          </a:prstGeom>
          <a:ln w="9525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pic>
        <p:nvPicPr>
          <p:cNvPr id="14" name="Billed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7934" y="3430299"/>
            <a:ext cx="1893948" cy="2653001"/>
          </a:xfrm>
          <a:prstGeom prst="ellipse">
            <a:avLst/>
          </a:prstGeom>
          <a:ln>
            <a:noFill/>
          </a:ln>
          <a:effectLst>
            <a:softEdge rad="112500"/>
          </a:effectLst>
        </p:spPr>
      </p:pic>
      <p:cxnSp>
        <p:nvCxnSpPr>
          <p:cNvPr id="16" name="Lige forbindelse 15"/>
          <p:cNvCxnSpPr/>
          <p:nvPr/>
        </p:nvCxnSpPr>
        <p:spPr>
          <a:xfrm>
            <a:off x="6717323" y="5926015"/>
            <a:ext cx="1010829" cy="7227"/>
          </a:xfrm>
          <a:prstGeom prst="line">
            <a:avLst/>
          </a:prstGeom>
          <a:ln w="9525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70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Krav til den voksne?</a:t>
            </a:r>
            <a:endParaRPr lang="da-DK" dirty="0"/>
          </a:p>
        </p:txBody>
      </p:sp>
      <p:sp>
        <p:nvSpPr>
          <p:cNvPr id="3" name="Pladsholder til tekst 2"/>
          <p:cNvSpPr>
            <a:spLocks noGrp="1"/>
          </p:cNvSpPr>
          <p:nvPr>
            <p:ph type="body" idx="1"/>
          </p:nvPr>
        </p:nvSpPr>
        <p:spPr>
          <a:xfrm>
            <a:off x="684213" y="1907931"/>
            <a:ext cx="8534400" cy="4086469"/>
          </a:xfrm>
        </p:spPr>
        <p:txBody>
          <a:bodyPr/>
          <a:lstStyle/>
          <a:p>
            <a:endParaRPr lang="da-DK" dirty="0" smtClean="0">
              <a:solidFill>
                <a:schemeClr val="bg1"/>
              </a:solidFill>
            </a:endParaRPr>
          </a:p>
          <a:p>
            <a:pPr marL="285750" indent="-285750">
              <a:buFontTx/>
              <a:buChar char="-"/>
            </a:pPr>
            <a:r>
              <a:rPr lang="da-DK" dirty="0" smtClean="0">
                <a:solidFill>
                  <a:schemeClr val="bg1"/>
                </a:solidFill>
              </a:rPr>
              <a:t>Hvilke krav kan opstilles til jer som voksne i forbindelse med lydarbejdet?</a:t>
            </a:r>
            <a:endParaRPr lang="da-DK" dirty="0">
              <a:solidFill>
                <a:schemeClr val="bg1"/>
              </a:solidFill>
            </a:endParaRPr>
          </a:p>
          <a:p>
            <a:pPr marL="285750" indent="-285750">
              <a:buFontTx/>
              <a:buChar char="-"/>
            </a:pPr>
            <a:r>
              <a:rPr lang="da-DK" dirty="0" smtClean="0">
                <a:solidFill>
                  <a:schemeClr val="bg1"/>
                </a:solidFill>
              </a:rPr>
              <a:t>Hvad skal I være opmærksomme på?</a:t>
            </a:r>
          </a:p>
          <a:p>
            <a:pPr marL="285750" indent="-285750">
              <a:buFontTx/>
              <a:buChar char="-"/>
            </a:pPr>
            <a:r>
              <a:rPr lang="da-DK" dirty="0" err="1" smtClean="0">
                <a:solidFill>
                  <a:schemeClr val="bg1"/>
                </a:solidFill>
              </a:rPr>
              <a:t>Summeopgave</a:t>
            </a:r>
            <a:r>
              <a:rPr lang="da-DK" dirty="0" smtClean="0">
                <a:solidFill>
                  <a:schemeClr val="bg1"/>
                </a:solidFill>
              </a:rPr>
              <a:t>…</a:t>
            </a:r>
          </a:p>
          <a:p>
            <a:pPr marL="285750" indent="-285750">
              <a:buFontTx/>
              <a:buChar char="-"/>
            </a:pPr>
            <a:endParaRPr lang="da-DK" dirty="0">
              <a:solidFill>
                <a:schemeClr val="bg1"/>
              </a:solidFill>
            </a:endParaRPr>
          </a:p>
          <a:p>
            <a:pPr marL="285750" indent="-285750">
              <a:buFontTx/>
              <a:buChar char="-"/>
            </a:pPr>
            <a:endParaRPr lang="da-DK" dirty="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pic>
        <p:nvPicPr>
          <p:cNvPr id="6" name="Billede 5"/>
          <p:cNvPicPr>
            <a:picLocks noChangeAspect="1"/>
          </p:cNvPicPr>
          <p:nvPr/>
        </p:nvPicPr>
        <p:blipFill rotWithShape="1">
          <a:blip r:embed="rId3">
            <a:extLst>
              <a:ext uri="{28A0092B-C50C-407E-A947-70E740481C1C}">
                <a14:useLocalDpi xmlns:a14="http://schemas.microsoft.com/office/drawing/2010/main" val="0"/>
              </a:ext>
            </a:extLst>
          </a:blip>
          <a:srcRect l="55832" t="28077" r="9456" b="26282"/>
          <a:stretch/>
        </p:blipFill>
        <p:spPr>
          <a:xfrm>
            <a:off x="6389812" y="3239721"/>
            <a:ext cx="2371601" cy="2338754"/>
          </a:xfrm>
          <a:prstGeom prst="rect">
            <a:avLst/>
          </a:prstGeom>
        </p:spPr>
      </p:pic>
    </p:spTree>
    <p:extLst>
      <p:ext uri="{BB962C8B-B14F-4D97-AF65-F5344CB8AC3E}">
        <p14:creationId xmlns:p14="http://schemas.microsoft.com/office/powerpoint/2010/main" val="174436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Krav til den voksne?</a:t>
            </a:r>
            <a:endParaRPr lang="da-DK" dirty="0"/>
          </a:p>
        </p:txBody>
      </p:sp>
      <p:sp>
        <p:nvSpPr>
          <p:cNvPr id="3" name="Pladsholder til tekst 2"/>
          <p:cNvSpPr>
            <a:spLocks noGrp="1"/>
          </p:cNvSpPr>
          <p:nvPr>
            <p:ph type="body" idx="1"/>
          </p:nvPr>
        </p:nvSpPr>
        <p:spPr>
          <a:xfrm>
            <a:off x="684213" y="1907931"/>
            <a:ext cx="8534400" cy="4086469"/>
          </a:xfrm>
        </p:spPr>
        <p:txBody>
          <a:bodyPr/>
          <a:lstStyle/>
          <a:p>
            <a:pPr marL="285750" indent="-285750">
              <a:buFontTx/>
              <a:buChar char="-"/>
            </a:pPr>
            <a:r>
              <a:rPr lang="da-DK" dirty="0" smtClean="0">
                <a:solidFill>
                  <a:schemeClr val="bg1"/>
                </a:solidFill>
              </a:rPr>
              <a:t>Viden om lydene</a:t>
            </a:r>
          </a:p>
          <a:p>
            <a:pPr marL="285750" indent="-285750">
              <a:buFontTx/>
              <a:buChar char="-"/>
            </a:pPr>
            <a:r>
              <a:rPr lang="da-DK" dirty="0" smtClean="0">
                <a:solidFill>
                  <a:schemeClr val="bg1"/>
                </a:solidFill>
              </a:rPr>
              <a:t>Grib øjeblikket / Tilrettelæggelse – motivation</a:t>
            </a:r>
          </a:p>
          <a:p>
            <a:pPr marL="285750" indent="-285750">
              <a:buFontTx/>
              <a:buChar char="-"/>
            </a:pPr>
            <a:r>
              <a:rPr lang="da-DK" dirty="0" smtClean="0">
                <a:solidFill>
                  <a:schemeClr val="bg1"/>
                </a:solidFill>
              </a:rPr>
              <a:t>Varighed, tidspunkt, feedback</a:t>
            </a:r>
          </a:p>
          <a:p>
            <a:pPr marL="285750" indent="-285750">
              <a:buFontTx/>
              <a:buChar char="-"/>
            </a:pPr>
            <a:r>
              <a:rPr lang="da-DK" dirty="0" smtClean="0">
                <a:solidFill>
                  <a:schemeClr val="bg1"/>
                </a:solidFill>
              </a:rPr>
              <a:t>Indret lokalet med fokus på lyde/bogstaver</a:t>
            </a:r>
          </a:p>
          <a:p>
            <a:r>
              <a:rPr lang="da-DK" sz="1600" dirty="0">
                <a:solidFill>
                  <a:schemeClr val="bg1"/>
                </a:solidFill>
              </a:rPr>
              <a:t> </a:t>
            </a:r>
            <a:r>
              <a:rPr lang="da-DK" sz="1600" dirty="0" smtClean="0">
                <a:solidFill>
                  <a:schemeClr val="bg1"/>
                </a:solidFill>
              </a:rPr>
              <a:t>    Et rum kan fremme eller vanskeliggøre læring </a:t>
            </a:r>
            <a:r>
              <a:rPr lang="da-DK" sz="1200" dirty="0" smtClean="0">
                <a:solidFill>
                  <a:schemeClr val="bg1"/>
                </a:solidFill>
              </a:rPr>
              <a:t>(Nordenhof et al, 2013: 27)</a:t>
            </a:r>
          </a:p>
          <a:p>
            <a:pPr marL="285750" indent="-285750">
              <a:buFontTx/>
              <a:buChar char="-"/>
            </a:pPr>
            <a:r>
              <a:rPr lang="da-DK" dirty="0" smtClean="0">
                <a:solidFill>
                  <a:schemeClr val="bg1"/>
                </a:solidFill>
              </a:rPr>
              <a:t>At være rollemodel - også med hensyn til lyde og bogstaver</a:t>
            </a:r>
          </a:p>
          <a:p>
            <a:pPr marL="285750" indent="-285750">
              <a:buFontTx/>
              <a:buChar char="-"/>
            </a:pPr>
            <a:r>
              <a:rPr lang="da-DK" dirty="0" smtClean="0">
                <a:solidFill>
                  <a:schemeClr val="bg1"/>
                </a:solidFill>
              </a:rPr>
              <a:t>Forældreopbakning</a:t>
            </a:r>
          </a:p>
          <a:p>
            <a:pPr marL="285750" indent="-285750">
              <a:buFontTx/>
              <a:buChar char="-"/>
            </a:pPr>
            <a:r>
              <a:rPr lang="da-DK" dirty="0" smtClean="0">
                <a:solidFill>
                  <a:schemeClr val="bg1"/>
                </a:solidFill>
              </a:rPr>
              <a:t>Andet…</a:t>
            </a:r>
          </a:p>
          <a:p>
            <a:endParaRPr lang="da-DK" dirty="0" smtClean="0">
              <a:solidFill>
                <a:schemeClr val="bg1"/>
              </a:solidFill>
            </a:endParaRPr>
          </a:p>
          <a:p>
            <a:pPr marL="285750" indent="-285750">
              <a:buFontTx/>
              <a:buChar char="-"/>
            </a:pPr>
            <a:r>
              <a:rPr lang="da-DK" dirty="0" smtClean="0">
                <a:solidFill>
                  <a:schemeClr val="bg1"/>
                </a:solidFill>
              </a:rPr>
              <a:t>HUSK: lyde tilegnes gennem leg (ikke som dengang vi lærte at læse)</a:t>
            </a:r>
          </a:p>
          <a:p>
            <a:pPr marL="285750" indent="-285750">
              <a:buFontTx/>
              <a:buChar char="-"/>
            </a:pPr>
            <a:endParaRPr lang="da-DK" dirty="0" smtClean="0"/>
          </a:p>
          <a:p>
            <a:pPr marL="285750" indent="-285750">
              <a:buFontTx/>
              <a:buChar char="-"/>
            </a:pPr>
            <a:endParaRPr lang="da-DK" dirty="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327781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1"/>
            <a:ext cx="8534401" cy="349738"/>
          </a:xfrm>
        </p:spPr>
        <p:txBody>
          <a:bodyPr>
            <a:normAutofit fontScale="90000"/>
          </a:bodyPr>
          <a:lstStyle/>
          <a:p>
            <a:endParaRPr lang="da-DK" dirty="0"/>
          </a:p>
        </p:txBody>
      </p:sp>
      <p:sp>
        <p:nvSpPr>
          <p:cNvPr id="3" name="Pladsholder til tekst 2"/>
          <p:cNvSpPr>
            <a:spLocks noGrp="1"/>
          </p:cNvSpPr>
          <p:nvPr>
            <p:ph type="body" idx="1"/>
          </p:nvPr>
        </p:nvSpPr>
        <p:spPr>
          <a:xfrm>
            <a:off x="761206" y="791308"/>
            <a:ext cx="8534400" cy="5212374"/>
          </a:xfrm>
        </p:spPr>
        <p:txBody>
          <a:bodyPr>
            <a:normAutofit/>
          </a:bodyPr>
          <a:lstStyle/>
          <a:p>
            <a:r>
              <a:rPr lang="da-DK" sz="2000" b="1" dirty="0" smtClean="0">
                <a:solidFill>
                  <a:schemeClr val="tx1"/>
                </a:solidFill>
              </a:rPr>
              <a:t>Musik og lyd:</a:t>
            </a:r>
          </a:p>
          <a:p>
            <a:pPr marL="285750" indent="-285750">
              <a:buFontTx/>
              <a:buChar char="-"/>
            </a:pPr>
            <a:r>
              <a:rPr lang="da-DK" dirty="0" smtClean="0">
                <a:solidFill>
                  <a:schemeClr val="bg1"/>
                </a:solidFill>
              </a:rPr>
              <a:t>‘Hjulene på bussen’ </a:t>
            </a:r>
            <a:r>
              <a:rPr lang="da-DK" sz="1200" dirty="0" smtClean="0">
                <a:solidFill>
                  <a:schemeClr val="bg1"/>
                </a:solidFill>
              </a:rPr>
              <a:t>– med sproglydene</a:t>
            </a:r>
            <a:br>
              <a:rPr lang="da-DK" sz="1200" dirty="0" smtClean="0">
                <a:solidFill>
                  <a:schemeClr val="bg1"/>
                </a:solidFill>
              </a:rPr>
            </a:br>
            <a:endParaRPr lang="da-DK" sz="1200" dirty="0" smtClean="0">
              <a:solidFill>
                <a:schemeClr val="bg1"/>
              </a:solidFill>
            </a:endParaRPr>
          </a:p>
          <a:p>
            <a:pPr marL="285750" indent="-285750">
              <a:buFontTx/>
              <a:buChar char="-"/>
            </a:pPr>
            <a:r>
              <a:rPr lang="da-DK" dirty="0" smtClean="0">
                <a:solidFill>
                  <a:schemeClr val="bg1"/>
                </a:solidFill>
              </a:rPr>
              <a:t>‘Freddy Frø’</a:t>
            </a:r>
            <a:br>
              <a:rPr lang="da-DK" dirty="0" smtClean="0">
                <a:solidFill>
                  <a:schemeClr val="bg1"/>
                </a:solidFill>
              </a:rPr>
            </a:br>
            <a:endParaRPr lang="da-DK" dirty="0" smtClean="0">
              <a:solidFill>
                <a:schemeClr val="bg1"/>
              </a:solidFill>
            </a:endParaRPr>
          </a:p>
          <a:p>
            <a:pPr marL="285750" indent="-285750">
              <a:buFontTx/>
              <a:buChar char="-"/>
            </a:pPr>
            <a:r>
              <a:rPr lang="da-DK" dirty="0" smtClean="0">
                <a:solidFill>
                  <a:schemeClr val="bg1"/>
                </a:solidFill>
              </a:rPr>
              <a:t>‘Gumle Gnaske’</a:t>
            </a:r>
          </a:p>
          <a:p>
            <a:endParaRPr lang="da-DK" b="1" dirty="0">
              <a:solidFill>
                <a:schemeClr val="bg1"/>
              </a:solidFill>
            </a:endParaRPr>
          </a:p>
          <a:p>
            <a:r>
              <a:rPr lang="da-DK" sz="2000" b="1" dirty="0" smtClean="0">
                <a:solidFill>
                  <a:schemeClr val="tx1"/>
                </a:solidFill>
              </a:rPr>
              <a:t>Eksempler på flere aktiviteter:</a:t>
            </a:r>
          </a:p>
          <a:p>
            <a:pPr marL="285750" indent="-285750">
              <a:buFontTx/>
              <a:buChar char="-"/>
            </a:pPr>
            <a:r>
              <a:rPr lang="da-DK" dirty="0" smtClean="0">
                <a:solidFill>
                  <a:schemeClr val="bg1"/>
                </a:solidFill>
              </a:rPr>
              <a:t>Gemmeleg med billeder af dyrene</a:t>
            </a:r>
            <a:br>
              <a:rPr lang="da-DK" dirty="0" smtClean="0">
                <a:solidFill>
                  <a:schemeClr val="bg1"/>
                </a:solidFill>
              </a:rPr>
            </a:br>
            <a:endParaRPr lang="da-DK" dirty="0">
              <a:solidFill>
                <a:schemeClr val="bg1"/>
              </a:solidFill>
            </a:endParaRPr>
          </a:p>
          <a:p>
            <a:pPr marL="285750" indent="-285750">
              <a:buFontTx/>
              <a:buChar char="-"/>
            </a:pPr>
            <a:r>
              <a:rPr lang="da-DK" dirty="0" smtClean="0">
                <a:solidFill>
                  <a:schemeClr val="bg1"/>
                </a:solidFill>
              </a:rPr>
              <a:t>Føleleg</a:t>
            </a:r>
            <a:br>
              <a:rPr lang="da-DK" dirty="0" smtClean="0">
                <a:solidFill>
                  <a:schemeClr val="bg1"/>
                </a:solidFill>
              </a:rPr>
            </a:br>
            <a:endParaRPr lang="da-DK" dirty="0" smtClean="0">
              <a:solidFill>
                <a:schemeClr val="bg1"/>
              </a:solidFill>
            </a:endParaRPr>
          </a:p>
          <a:p>
            <a:pPr marL="285750" indent="-285750">
              <a:buFontTx/>
              <a:buChar char="-"/>
            </a:pPr>
            <a:r>
              <a:rPr lang="da-DK" dirty="0" smtClean="0">
                <a:solidFill>
                  <a:schemeClr val="bg1"/>
                </a:solidFill>
              </a:rPr>
              <a:t>Lydkasse </a:t>
            </a:r>
          </a:p>
          <a:p>
            <a:pPr marL="285750" indent="-285750">
              <a:buFontTx/>
              <a:buChar char="-"/>
            </a:pPr>
            <a:endParaRPr lang="da-DK" dirty="0">
              <a:solidFill>
                <a:schemeClr val="bg1"/>
              </a:solidFill>
            </a:endParaRPr>
          </a:p>
          <a:p>
            <a:pPr marL="285750" indent="-285750">
              <a:buFontTx/>
              <a:buChar char="-"/>
            </a:pPr>
            <a:endParaRPr lang="da-DK" dirty="0" smtClean="0">
              <a:solidFill>
                <a:schemeClr val="bg1"/>
              </a:solidFill>
            </a:endParaRPr>
          </a:p>
          <a:p>
            <a:pPr marL="285750" indent="-285750">
              <a:buFontTx/>
              <a:buChar char="-"/>
            </a:pPr>
            <a:endParaRPr lang="da-DK" dirty="0" smtClean="0">
              <a:solidFill>
                <a:schemeClr val="bg1"/>
              </a:solidFill>
            </a:endParaRPr>
          </a:p>
          <a:p>
            <a:endParaRPr lang="da-DK" dirty="0" smtClean="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pic>
        <p:nvPicPr>
          <p:cNvPr id="15" name="Billede 14" descr="Billedresultat for ikea frø"/>
          <p:cNvPicPr/>
          <p:nvPr/>
        </p:nvPicPr>
        <p:blipFill rotWithShape="1">
          <a:blip r:embed="rId3">
            <a:extLst>
              <a:ext uri="{28A0092B-C50C-407E-A947-70E740481C1C}">
                <a14:useLocalDpi xmlns:a14="http://schemas.microsoft.com/office/drawing/2010/main" val="0"/>
              </a:ext>
            </a:extLst>
          </a:blip>
          <a:srcRect l="14527" t="13696" r="5241" b="5216"/>
          <a:stretch/>
        </p:blipFill>
        <p:spPr bwMode="auto">
          <a:xfrm>
            <a:off x="7484299" y="954699"/>
            <a:ext cx="2797175" cy="2120900"/>
          </a:xfrm>
          <a:prstGeom prst="rect">
            <a:avLst/>
          </a:prstGeom>
          <a:noFill/>
          <a:ln>
            <a:noFill/>
          </a:ln>
          <a:extLst>
            <a:ext uri="{53640926-AAD7-44D8-BBD7-CCE9431645EC}">
              <a14:shadowObscured xmlns:a14="http://schemas.microsoft.com/office/drawing/2010/main"/>
            </a:ext>
          </a:extLst>
        </p:spPr>
      </p:pic>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382" y="3521319"/>
            <a:ext cx="2531771" cy="2531771"/>
          </a:xfrm>
          <a:prstGeom prst="rect">
            <a:avLst/>
          </a:prstGeom>
        </p:spPr>
      </p:pic>
      <p:pic>
        <p:nvPicPr>
          <p:cNvPr id="10" name="Billede 9" descr="  Hit med lyden – screenshot "/>
          <p:cNvPicPr/>
          <p:nvPr/>
        </p:nvPicPr>
        <p:blipFill rotWithShape="1">
          <a:blip r:embed="rId5">
            <a:extLst>
              <a:ext uri="{28A0092B-C50C-407E-A947-70E740481C1C}">
                <a14:useLocalDpi xmlns:a14="http://schemas.microsoft.com/office/drawing/2010/main" val="0"/>
              </a:ext>
            </a:extLst>
          </a:blip>
          <a:srcRect l="84755" t="35193" r="3410" b="49696"/>
          <a:stretch/>
        </p:blipFill>
        <p:spPr bwMode="auto">
          <a:xfrm rot="219662">
            <a:off x="6356215" y="4810871"/>
            <a:ext cx="798369" cy="6500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97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684213" y="1907931"/>
            <a:ext cx="8534400" cy="4086469"/>
          </a:xfrm>
        </p:spPr>
        <p:txBody>
          <a:bodyPr>
            <a:normAutofit/>
          </a:bodyPr>
          <a:lstStyle/>
          <a:p>
            <a:endParaRPr lang="da-DK" dirty="0">
              <a:solidFill>
                <a:schemeClr val="bg1"/>
              </a:solidFill>
              <a:effectLst>
                <a:outerShdw blurRad="38100" dist="38100" dir="2700000" algn="tl">
                  <a:srgbClr val="000000">
                    <a:alpha val="43137"/>
                  </a:srgbClr>
                </a:outerShdw>
              </a:effectLst>
            </a:endParaRPr>
          </a:p>
          <a:p>
            <a:pPr marL="285750" indent="-285750">
              <a:buFontTx/>
              <a:buChar char="-"/>
            </a:pPr>
            <a:r>
              <a:rPr lang="da-DK" dirty="0" smtClean="0">
                <a:solidFill>
                  <a:schemeClr val="bg1"/>
                </a:solidFill>
                <a:effectLst>
                  <a:outerShdw blurRad="38100" dist="38100" dir="2700000" algn="tl">
                    <a:srgbClr val="000000">
                      <a:alpha val="43137"/>
                    </a:srgbClr>
                  </a:outerShdw>
                </a:effectLst>
              </a:rPr>
              <a:t>Lyd-historie</a:t>
            </a:r>
            <a:endParaRPr lang="da-DK" dirty="0">
              <a:solidFill>
                <a:schemeClr val="bg1"/>
              </a:solidFill>
              <a:effectLst>
                <a:outerShdw blurRad="38100" dist="38100" dir="2700000" algn="tl">
                  <a:srgbClr val="000000">
                    <a:alpha val="43137"/>
                  </a:srgbClr>
                </a:outerShdw>
              </a:effectLst>
            </a:endParaRPr>
          </a:p>
          <a:p>
            <a:endParaRPr lang="da-DK" dirty="0">
              <a:solidFill>
                <a:schemeClr val="bg1"/>
              </a:solidFill>
              <a:effectLst>
                <a:outerShdw blurRad="38100" dist="38100" dir="2700000" algn="tl">
                  <a:srgbClr val="000000">
                    <a:alpha val="43137"/>
                  </a:srgbClr>
                </a:outerShdw>
              </a:effectLst>
            </a:endParaRPr>
          </a:p>
          <a:p>
            <a:endParaRPr lang="da-DK" dirty="0" smtClean="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58" y="332393"/>
            <a:ext cx="8034589" cy="5822040"/>
          </a:xfrm>
          <a:prstGeom prst="rect">
            <a:avLst/>
          </a:prstGeom>
        </p:spPr>
      </p:pic>
    </p:spTree>
    <p:extLst>
      <p:ext uri="{BB962C8B-B14F-4D97-AF65-F5344CB8AC3E}">
        <p14:creationId xmlns:p14="http://schemas.microsoft.com/office/powerpoint/2010/main" val="172949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483576"/>
            <a:ext cx="8534401" cy="888024"/>
          </a:xfrm>
        </p:spPr>
        <p:txBody>
          <a:bodyPr/>
          <a:lstStyle/>
          <a:p>
            <a:r>
              <a:rPr lang="da-DK" dirty="0"/>
              <a:t>Dagens program:</a:t>
            </a:r>
          </a:p>
        </p:txBody>
      </p:sp>
      <p:sp>
        <p:nvSpPr>
          <p:cNvPr id="3" name="Pladsholder til tekst 2"/>
          <p:cNvSpPr>
            <a:spLocks noGrp="1"/>
          </p:cNvSpPr>
          <p:nvPr>
            <p:ph type="body" idx="1"/>
          </p:nvPr>
        </p:nvSpPr>
        <p:spPr>
          <a:xfrm>
            <a:off x="684213" y="1635369"/>
            <a:ext cx="8534400" cy="4359031"/>
          </a:xfrm>
        </p:spPr>
        <p:txBody>
          <a:bodyPr/>
          <a:lstStyle/>
          <a:p>
            <a:endParaRPr lang="da-DK" dirty="0">
              <a:solidFill>
                <a:schemeClr val="bg1"/>
              </a:solidFill>
            </a:endParaRPr>
          </a:p>
          <a:p>
            <a:pPr marL="285750" indent="-285750">
              <a:buFontTx/>
              <a:buChar char="-"/>
            </a:pPr>
            <a:r>
              <a:rPr lang="da-DK" dirty="0" smtClean="0">
                <a:solidFill>
                  <a:schemeClr val="bg1"/>
                </a:solidFill>
              </a:rPr>
              <a:t>Præsentation</a:t>
            </a:r>
          </a:p>
          <a:p>
            <a:pPr marL="285750" indent="-285750">
              <a:buFontTx/>
              <a:buChar char="-"/>
            </a:pPr>
            <a:r>
              <a:rPr lang="da-DK" dirty="0" smtClean="0">
                <a:solidFill>
                  <a:schemeClr val="bg1"/>
                </a:solidFill>
              </a:rPr>
              <a:t>Jeres kendskab til ‘Hit med lyden’?</a:t>
            </a:r>
          </a:p>
          <a:p>
            <a:pPr marL="285750" indent="-285750">
              <a:buFontTx/>
              <a:buChar char="-"/>
            </a:pPr>
            <a:endParaRPr lang="da-DK" dirty="0">
              <a:solidFill>
                <a:schemeClr val="bg1"/>
              </a:solidFill>
            </a:endParaRPr>
          </a:p>
          <a:p>
            <a:pPr marL="285750" indent="-285750">
              <a:buFontTx/>
              <a:buChar char="-"/>
            </a:pPr>
            <a:r>
              <a:rPr lang="da-DK" dirty="0">
                <a:solidFill>
                  <a:schemeClr val="bg1"/>
                </a:solidFill>
              </a:rPr>
              <a:t>Teoretisk baggrund for at arbejde med lydlig opmærksomhed</a:t>
            </a:r>
          </a:p>
          <a:p>
            <a:pPr marL="285750" indent="-285750">
              <a:buFontTx/>
              <a:buChar char="-"/>
            </a:pPr>
            <a:r>
              <a:rPr lang="da-DK" dirty="0">
                <a:solidFill>
                  <a:schemeClr val="bg1"/>
                </a:solidFill>
              </a:rPr>
              <a:t>Konceptet ‘Hit med lyden’</a:t>
            </a:r>
          </a:p>
          <a:p>
            <a:pPr marL="285750" indent="-285750">
              <a:buFontTx/>
              <a:buChar char="-"/>
            </a:pPr>
            <a:r>
              <a:rPr lang="da-DK" dirty="0">
                <a:solidFill>
                  <a:schemeClr val="bg1"/>
                </a:solidFill>
              </a:rPr>
              <a:t>Anvendelse af materialet i </a:t>
            </a:r>
            <a:r>
              <a:rPr lang="da-DK" dirty="0" smtClean="0">
                <a:solidFill>
                  <a:schemeClr val="bg1"/>
                </a:solidFill>
              </a:rPr>
              <a:t>praksis</a:t>
            </a:r>
            <a:endParaRPr lang="da-DK" dirty="0"/>
          </a:p>
          <a:p>
            <a:endParaRPr lang="da-DK" dirty="0">
              <a:solidFill>
                <a:schemeClr val="bg1"/>
              </a:solidFill>
            </a:endParaRPr>
          </a:p>
          <a:p>
            <a:r>
              <a:rPr lang="da-DK" smtClean="0">
                <a:solidFill>
                  <a:schemeClr val="bg1"/>
                </a:solidFill>
              </a:rPr>
              <a:t>Fælles sang</a:t>
            </a:r>
            <a:r>
              <a:rPr lang="da-DK" dirty="0" smtClean="0">
                <a:solidFill>
                  <a:schemeClr val="bg1"/>
                </a:solidFill>
              </a:rPr>
              <a:t>: ’Vi siger goddag`</a:t>
            </a:r>
            <a:endParaRPr lang="da-DK" dirty="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192460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684213" y="1907931"/>
            <a:ext cx="8534400" cy="4086469"/>
          </a:xfrm>
        </p:spPr>
        <p:txBody>
          <a:bodyPr>
            <a:normAutofit/>
          </a:bodyPr>
          <a:lstStyle/>
          <a:p>
            <a:endParaRPr lang="da-DK" dirty="0">
              <a:solidFill>
                <a:schemeClr val="bg1"/>
              </a:solidFill>
              <a:effectLst>
                <a:outerShdw blurRad="38100" dist="38100" dir="2700000" algn="tl">
                  <a:srgbClr val="000000">
                    <a:alpha val="43137"/>
                  </a:srgbClr>
                </a:outerShdw>
              </a:effectLst>
            </a:endParaRPr>
          </a:p>
          <a:p>
            <a:pPr marL="285750" indent="-285750">
              <a:buFontTx/>
              <a:buChar char="-"/>
            </a:pPr>
            <a:r>
              <a:rPr lang="da-DK" dirty="0" smtClean="0">
                <a:solidFill>
                  <a:schemeClr val="bg1"/>
                </a:solidFill>
                <a:effectLst>
                  <a:outerShdw blurRad="38100" dist="38100" dir="2700000" algn="tl">
                    <a:srgbClr val="000000">
                      <a:alpha val="43137"/>
                    </a:srgbClr>
                  </a:outerShdw>
                </a:effectLst>
              </a:rPr>
              <a:t>Aktivitet: ‘Trille bold’</a:t>
            </a:r>
            <a:endParaRPr lang="da-DK" dirty="0">
              <a:solidFill>
                <a:schemeClr val="bg1"/>
              </a:solidFill>
              <a:effectLst>
                <a:outerShdw blurRad="38100" dist="38100" dir="2700000" algn="tl">
                  <a:srgbClr val="000000">
                    <a:alpha val="43137"/>
                  </a:srgbClr>
                </a:outerShdw>
              </a:effectLst>
            </a:endParaRPr>
          </a:p>
          <a:p>
            <a:endParaRPr lang="da-DK" dirty="0">
              <a:solidFill>
                <a:schemeClr val="bg1"/>
              </a:solidFill>
              <a:effectLst>
                <a:outerShdw blurRad="38100" dist="38100" dir="2700000" algn="tl">
                  <a:srgbClr val="000000">
                    <a:alpha val="43137"/>
                  </a:srgbClr>
                </a:outerShdw>
              </a:effectLst>
            </a:endParaRPr>
          </a:p>
          <a:p>
            <a:endParaRPr lang="da-DK" dirty="0" smtClean="0">
              <a:effectLst>
                <a:outerShdw blurRad="38100" dist="38100" dir="2700000" algn="tl">
                  <a:srgbClr val="000000">
                    <a:alpha val="43137"/>
                  </a:srgbClr>
                </a:outerShdw>
              </a:effectLst>
            </a:endParaRPr>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13082" y="892412"/>
            <a:ext cx="6072250" cy="5046784"/>
          </a:xfrm>
          <a:prstGeom prst="rect">
            <a:avLst/>
          </a:prstGeom>
        </p:spPr>
      </p:pic>
    </p:spTree>
    <p:extLst>
      <p:ext uri="{BB962C8B-B14F-4D97-AF65-F5344CB8AC3E}">
        <p14:creationId xmlns:p14="http://schemas.microsoft.com/office/powerpoint/2010/main" val="30183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5081" y="386863"/>
            <a:ext cx="9347812" cy="707538"/>
          </a:xfrm>
        </p:spPr>
        <p:txBody>
          <a:bodyPr/>
          <a:lstStyle/>
          <a:p>
            <a:r>
              <a:rPr lang="da-DK" dirty="0" smtClean="0"/>
              <a:t>Lydlig opmærksomhed i hverdagen</a:t>
            </a:r>
            <a:endParaRPr lang="da-DK" dirty="0"/>
          </a:p>
        </p:txBody>
      </p:sp>
      <p:sp>
        <p:nvSpPr>
          <p:cNvPr id="3" name="Pladsholder til tekst 2"/>
          <p:cNvSpPr>
            <a:spLocks noGrp="1"/>
          </p:cNvSpPr>
          <p:nvPr>
            <p:ph type="body" idx="1"/>
          </p:nvPr>
        </p:nvSpPr>
        <p:spPr>
          <a:xfrm>
            <a:off x="684212" y="1294544"/>
            <a:ext cx="10394096" cy="4953855"/>
          </a:xfrm>
        </p:spPr>
        <p:txBody>
          <a:bodyPr>
            <a:normAutofit/>
          </a:bodyPr>
          <a:lstStyle/>
          <a:p>
            <a:r>
              <a:rPr lang="da-DK" b="1" dirty="0" smtClean="0"/>
              <a:t>Snak om lyde i kan høre, </a:t>
            </a:r>
            <a:r>
              <a:rPr lang="da-DK" b="1" dirty="0" err="1" smtClean="0"/>
              <a:t>feks</a:t>
            </a:r>
            <a:r>
              <a:rPr lang="da-DK" b="1" dirty="0" smtClean="0"/>
              <a:t>. :</a:t>
            </a:r>
          </a:p>
          <a:p>
            <a:pPr marL="285750" indent="-285750">
              <a:buFontTx/>
              <a:buChar char="-"/>
            </a:pPr>
            <a:r>
              <a:rPr lang="da-DK" dirty="0" smtClean="0"/>
              <a:t>uret der tikker / gulerødder der knaser / vinden der blæser / en ambulance</a:t>
            </a:r>
            <a:br>
              <a:rPr lang="da-DK" dirty="0" smtClean="0"/>
            </a:br>
            <a:endParaRPr lang="da-DK" dirty="0"/>
          </a:p>
          <a:p>
            <a:r>
              <a:rPr lang="da-DK" b="1" dirty="0" smtClean="0"/>
              <a:t>Snak / syng med forskelligt stemmeleje:</a:t>
            </a:r>
          </a:p>
          <a:p>
            <a:pPr marL="285750" indent="-285750">
              <a:buFontTx/>
              <a:buChar char="-"/>
            </a:pPr>
            <a:r>
              <a:rPr lang="da-DK" dirty="0" smtClean="0"/>
              <a:t>høj stemme / stille stemme (hviske) / uden lyd</a:t>
            </a:r>
          </a:p>
          <a:p>
            <a:endParaRPr lang="da-DK" dirty="0" smtClean="0"/>
          </a:p>
          <a:p>
            <a:r>
              <a:rPr lang="da-DK" b="1" dirty="0" smtClean="0"/>
              <a:t>Spille lydspil, </a:t>
            </a:r>
            <a:r>
              <a:rPr lang="da-DK" b="1" dirty="0" err="1" smtClean="0"/>
              <a:t>feks</a:t>
            </a:r>
            <a:r>
              <a:rPr lang="da-DK" b="1" dirty="0" smtClean="0"/>
              <a:t>. :</a:t>
            </a:r>
          </a:p>
          <a:p>
            <a:r>
              <a:rPr lang="da-DK" dirty="0" smtClean="0">
                <a:solidFill>
                  <a:schemeClr val="tx1"/>
                </a:solidFill>
              </a:rPr>
              <a:t>- </a:t>
            </a:r>
            <a:r>
              <a:rPr lang="da-DK" b="1" dirty="0" smtClean="0"/>
              <a:t> </a:t>
            </a:r>
            <a:r>
              <a:rPr lang="da-DK" dirty="0" smtClean="0"/>
              <a:t>CD med lyde</a:t>
            </a:r>
            <a:br>
              <a:rPr lang="da-DK" dirty="0" smtClean="0"/>
            </a:br>
            <a:r>
              <a:rPr lang="da-DK" dirty="0" smtClean="0">
                <a:solidFill>
                  <a:schemeClr val="tx1"/>
                </a:solidFill>
              </a:rPr>
              <a:t>- </a:t>
            </a:r>
            <a:r>
              <a:rPr lang="da-DK" dirty="0" smtClean="0"/>
              <a:t> Lyd vendespil</a:t>
            </a:r>
          </a:p>
          <a:p>
            <a:endParaRPr lang="da-DK" dirty="0" smtClean="0"/>
          </a:p>
          <a:p>
            <a:r>
              <a:rPr lang="da-DK" b="1" dirty="0" smtClean="0"/>
              <a:t>Klap stavelser:</a:t>
            </a:r>
            <a:endParaRPr lang="da-DK" b="1" dirty="0"/>
          </a:p>
          <a:p>
            <a:r>
              <a:rPr lang="da-DK" dirty="0" smtClean="0">
                <a:solidFill>
                  <a:schemeClr val="tx1"/>
                </a:solidFill>
              </a:rPr>
              <a:t>-</a:t>
            </a:r>
            <a:r>
              <a:rPr lang="da-DK" dirty="0" smtClean="0"/>
              <a:t> i navne (</a:t>
            </a:r>
            <a:r>
              <a:rPr lang="da-DK" dirty="0" err="1" smtClean="0"/>
              <a:t>Jo-han-nes</a:t>
            </a:r>
            <a:r>
              <a:rPr lang="da-DK" dirty="0" smtClean="0"/>
              <a:t>)</a:t>
            </a:r>
            <a:br>
              <a:rPr lang="da-DK" dirty="0" smtClean="0"/>
            </a:br>
            <a:r>
              <a:rPr lang="da-DK" dirty="0" smtClean="0">
                <a:solidFill>
                  <a:schemeClr val="tx1"/>
                </a:solidFill>
              </a:rPr>
              <a:t>- </a:t>
            </a:r>
            <a:r>
              <a:rPr lang="da-DK" dirty="0" smtClean="0"/>
              <a:t>i hverdagsord (</a:t>
            </a:r>
            <a:r>
              <a:rPr lang="da-DK" dirty="0" err="1" smtClean="0"/>
              <a:t>mad-pak-ke</a:t>
            </a:r>
            <a:r>
              <a:rPr lang="da-DK" dirty="0" smtClean="0"/>
              <a:t>  /  kop)</a:t>
            </a:r>
          </a:p>
          <a:p>
            <a:endParaRPr lang="da-DK" dirty="0"/>
          </a:p>
          <a:p>
            <a:endParaRPr lang="da-DK" dirty="0"/>
          </a:p>
        </p:txBody>
      </p:sp>
      <p:sp>
        <p:nvSpPr>
          <p:cNvPr id="4" name="Pladsholder til sidefod 3"/>
          <p:cNvSpPr>
            <a:spLocks noGrp="1"/>
          </p:cNvSpPr>
          <p:nvPr>
            <p:ph type="ftr" sz="quarter" idx="11"/>
          </p:nvPr>
        </p:nvSpPr>
        <p:spPr/>
        <p:txBody>
          <a:bodyPr/>
          <a:lstStyle/>
          <a:p>
            <a:r>
              <a:rPr lang="en-US" smtClean="0"/>
              <a:t>PPR Sprog-tale, Ikast-Brande Kommune 2019</a:t>
            </a:r>
            <a:endParaRPr lang="en-US" dirty="0"/>
          </a:p>
        </p:txBody>
      </p:sp>
      <p:sp>
        <p:nvSpPr>
          <p:cNvPr id="5" name="Pladsholder til slidenumm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Billede 5"/>
          <p:cNvPicPr>
            <a:picLocks noChangeAspect="1"/>
          </p:cNvPicPr>
          <p:nvPr/>
        </p:nvPicPr>
        <p:blipFill rotWithShape="1">
          <a:blip r:embed="rId3">
            <a:extLst>
              <a:ext uri="{28A0092B-C50C-407E-A947-70E740481C1C}">
                <a14:useLocalDpi xmlns:a14="http://schemas.microsoft.com/office/drawing/2010/main" val="0"/>
              </a:ext>
            </a:extLst>
          </a:blip>
          <a:srcRect t="22062" r="19178" b="1278"/>
          <a:stretch/>
        </p:blipFill>
        <p:spPr>
          <a:xfrm>
            <a:off x="6923792" y="3019729"/>
            <a:ext cx="2853256" cy="1802424"/>
          </a:xfrm>
          <a:prstGeom prst="rect">
            <a:avLst/>
          </a:prstGeom>
        </p:spPr>
      </p:pic>
    </p:spTree>
    <p:extLst>
      <p:ext uri="{BB962C8B-B14F-4D97-AF65-F5344CB8AC3E}">
        <p14:creationId xmlns:p14="http://schemas.microsoft.com/office/powerpoint/2010/main" val="134718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57201"/>
            <a:ext cx="9084043" cy="700938"/>
          </a:xfrm>
        </p:spPr>
        <p:txBody>
          <a:bodyPr/>
          <a:lstStyle/>
          <a:p>
            <a:r>
              <a:rPr lang="da-DK" dirty="0"/>
              <a:t>Lydlig opmærksomhed i hverdagen</a:t>
            </a:r>
          </a:p>
        </p:txBody>
      </p:sp>
      <p:sp>
        <p:nvSpPr>
          <p:cNvPr id="3" name="Pladsholder til tekst 2"/>
          <p:cNvSpPr>
            <a:spLocks noGrp="1"/>
          </p:cNvSpPr>
          <p:nvPr>
            <p:ph type="body" idx="1"/>
          </p:nvPr>
        </p:nvSpPr>
        <p:spPr>
          <a:xfrm>
            <a:off x="745758" y="2244968"/>
            <a:ext cx="10350135" cy="3452447"/>
          </a:xfrm>
        </p:spPr>
        <p:txBody>
          <a:bodyPr>
            <a:normAutofit/>
          </a:bodyPr>
          <a:lstStyle/>
          <a:p>
            <a:pPr marL="285750" indent="-285750">
              <a:buFontTx/>
              <a:buChar char="-"/>
            </a:pPr>
            <a:r>
              <a:rPr lang="da-DK" dirty="0" smtClean="0"/>
              <a:t>Gentag ord for barnet</a:t>
            </a:r>
          </a:p>
          <a:p>
            <a:pPr marL="285750" indent="-285750">
              <a:buFontTx/>
              <a:buChar char="-"/>
            </a:pPr>
            <a:r>
              <a:rPr lang="da-DK" dirty="0" smtClean="0"/>
              <a:t>Overdriv gerne den lyd i vil fremhæve</a:t>
            </a:r>
          </a:p>
          <a:p>
            <a:pPr marL="285750" indent="-285750">
              <a:buFontTx/>
              <a:buChar char="-"/>
            </a:pPr>
            <a:endParaRPr lang="da-DK" dirty="0"/>
          </a:p>
          <a:p>
            <a:pPr marL="285750" indent="-285750">
              <a:buFontTx/>
              <a:buChar char="-"/>
            </a:pPr>
            <a:endParaRPr lang="da-DK" dirty="0" smtClean="0"/>
          </a:p>
          <a:p>
            <a:pPr marL="285750" indent="-285750">
              <a:buFontTx/>
              <a:buChar char="-"/>
            </a:pPr>
            <a:endParaRPr lang="da-DK" dirty="0"/>
          </a:p>
          <a:p>
            <a:r>
              <a:rPr lang="da-DK" dirty="0" smtClean="0"/>
              <a:t>Brug dyrenes navne og lyde i hverdagssproget, </a:t>
            </a:r>
            <a:r>
              <a:rPr lang="da-DK" dirty="0" err="1" smtClean="0"/>
              <a:t>feks</a:t>
            </a:r>
            <a:r>
              <a:rPr lang="da-DK" dirty="0" smtClean="0"/>
              <a:t>. :</a:t>
            </a:r>
          </a:p>
          <a:p>
            <a:pPr marL="285750" indent="-285750">
              <a:buFontTx/>
              <a:buChar char="-"/>
            </a:pPr>
            <a:r>
              <a:rPr lang="da-DK" dirty="0" smtClean="0"/>
              <a:t>I garderoben: ”Vanter, det starter med Viggo Vaskebjørns lyd”</a:t>
            </a:r>
          </a:p>
          <a:p>
            <a:pPr marL="285750" indent="-285750">
              <a:buFontTx/>
              <a:buChar char="-"/>
            </a:pPr>
            <a:r>
              <a:rPr lang="da-DK" dirty="0" smtClean="0"/>
              <a:t>Spisesituation: ”Vil du række mig </a:t>
            </a:r>
            <a:r>
              <a:rPr lang="da-DK" b="1" dirty="0" smtClean="0"/>
              <a:t>s</a:t>
            </a:r>
            <a:r>
              <a:rPr lang="da-DK" dirty="0" smtClean="0"/>
              <a:t>mørret?…</a:t>
            </a:r>
            <a:r>
              <a:rPr lang="da-DK" b="1" dirty="0" err="1" smtClean="0"/>
              <a:t>sssssss</a:t>
            </a:r>
            <a:r>
              <a:rPr lang="da-DK" dirty="0" err="1" smtClean="0"/>
              <a:t>mør</a:t>
            </a:r>
            <a:r>
              <a:rPr lang="da-DK" dirty="0" smtClean="0"/>
              <a:t>, det starter med Sussi Slanges lyd”</a:t>
            </a:r>
          </a:p>
          <a:p>
            <a:endParaRPr lang="da-DK" dirty="0"/>
          </a:p>
        </p:txBody>
      </p:sp>
      <p:sp>
        <p:nvSpPr>
          <p:cNvPr id="4" name="Pladsholder til sidefod 3"/>
          <p:cNvSpPr>
            <a:spLocks noGrp="1"/>
          </p:cNvSpPr>
          <p:nvPr>
            <p:ph type="ftr" sz="quarter" idx="11"/>
          </p:nvPr>
        </p:nvSpPr>
        <p:spPr/>
        <p:txBody>
          <a:bodyPr/>
          <a:lstStyle/>
          <a:p>
            <a:r>
              <a:rPr lang="en-US" smtClean="0"/>
              <a:t>PPR Sprog-tale, Ikast-Brande Kommune 2019</a:t>
            </a:r>
            <a:endParaRPr lang="en-US" dirty="0"/>
          </a:p>
        </p:txBody>
      </p:sp>
      <p:sp>
        <p:nvSpPr>
          <p:cNvPr id="5" name="Pladsholder til slidenumm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Billede 6"/>
          <p:cNvPicPr>
            <a:picLocks noChangeAspect="1"/>
          </p:cNvPicPr>
          <p:nvPr/>
        </p:nvPicPr>
        <p:blipFill rotWithShape="1">
          <a:blip r:embed="rId3">
            <a:extLst>
              <a:ext uri="{28A0092B-C50C-407E-A947-70E740481C1C}">
                <a14:useLocalDpi xmlns:a14="http://schemas.microsoft.com/office/drawing/2010/main" val="0"/>
              </a:ext>
            </a:extLst>
          </a:blip>
          <a:srcRect t="12521" b="7413"/>
          <a:stretch/>
        </p:blipFill>
        <p:spPr>
          <a:xfrm rot="866244">
            <a:off x="6245453" y="2445614"/>
            <a:ext cx="1811945" cy="1598132"/>
          </a:xfrm>
          <a:prstGeom prst="rect">
            <a:avLst/>
          </a:prstGeom>
        </p:spPr>
      </p:pic>
      <p:pic>
        <p:nvPicPr>
          <p:cNvPr id="8" name="Billede 7" descr="  Hit med lyden – screenshot "/>
          <p:cNvPicPr/>
          <p:nvPr/>
        </p:nvPicPr>
        <p:blipFill rotWithShape="1">
          <a:blip r:embed="rId4">
            <a:extLst>
              <a:ext uri="{28A0092B-C50C-407E-A947-70E740481C1C}">
                <a14:useLocalDpi xmlns:a14="http://schemas.microsoft.com/office/drawing/2010/main" val="0"/>
              </a:ext>
            </a:extLst>
          </a:blip>
          <a:srcRect l="29266" t="50337" r="56597" b="33301"/>
          <a:stretch/>
        </p:blipFill>
        <p:spPr bwMode="auto">
          <a:xfrm rot="840037">
            <a:off x="8391544" y="1851781"/>
            <a:ext cx="2005475" cy="15981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22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Oversigt over materiale</a:t>
            </a:r>
            <a:endParaRPr lang="da-DK" dirty="0"/>
          </a:p>
        </p:txBody>
      </p:sp>
      <p:sp>
        <p:nvSpPr>
          <p:cNvPr id="3" name="Pladsholder til tekst 2"/>
          <p:cNvSpPr>
            <a:spLocks noGrp="1"/>
          </p:cNvSpPr>
          <p:nvPr>
            <p:ph type="body" idx="1"/>
          </p:nvPr>
        </p:nvSpPr>
        <p:spPr>
          <a:xfrm>
            <a:off x="684212" y="1649046"/>
            <a:ext cx="8534400" cy="4377592"/>
          </a:xfrm>
        </p:spPr>
        <p:txBody>
          <a:bodyPr>
            <a:normAutofit lnSpcReduction="10000"/>
          </a:bodyPr>
          <a:lstStyle/>
          <a:p>
            <a:pPr marL="285750" indent="-285750">
              <a:buFontTx/>
              <a:buChar char="-"/>
            </a:pPr>
            <a:r>
              <a:rPr lang="da-DK" dirty="0" smtClean="0">
                <a:solidFill>
                  <a:schemeClr val="bg1"/>
                </a:solidFill>
              </a:rPr>
              <a:t>‘Hit med lyden’ (vejledning og alfabetoversigt)</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‘Hit med tæppet’</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‘Hit med cd’en’</a:t>
            </a:r>
          </a:p>
          <a:p>
            <a:pPr marL="285750" indent="-285750">
              <a:buFontTx/>
              <a:buChar char="-"/>
            </a:pPr>
            <a:endParaRPr lang="da-DK" dirty="0">
              <a:solidFill>
                <a:schemeClr val="bg1"/>
              </a:solidFill>
            </a:endParaRPr>
          </a:p>
          <a:p>
            <a:pPr marL="285750" indent="-285750">
              <a:buFontTx/>
              <a:buChar char="-"/>
            </a:pPr>
            <a:r>
              <a:rPr lang="da-DK" dirty="0" err="1" smtClean="0">
                <a:solidFill>
                  <a:schemeClr val="bg1"/>
                </a:solidFill>
              </a:rPr>
              <a:t>App´en</a:t>
            </a:r>
            <a:r>
              <a:rPr lang="da-DK" dirty="0" smtClean="0">
                <a:solidFill>
                  <a:schemeClr val="bg1"/>
                </a:solidFill>
              </a:rPr>
              <a:t> ‘Hit med lyden’ (kendskab til sproglyd, dyrenes navne og quiz)</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‘Hit med musikken’, ‘Hit med rimene' osv.. Med sange, rim og remser,                billedoversigter og pixibøger.</a:t>
            </a:r>
            <a:br>
              <a:rPr lang="da-DK" dirty="0" smtClean="0">
                <a:solidFill>
                  <a:schemeClr val="bg1"/>
                </a:solidFill>
              </a:rPr>
            </a:br>
            <a:endParaRPr lang="da-DK" dirty="0" smtClean="0">
              <a:solidFill>
                <a:schemeClr val="bg1"/>
              </a:solidFill>
            </a:endParaRPr>
          </a:p>
          <a:p>
            <a:pPr marL="285750" indent="-285750">
              <a:buFontTx/>
              <a:buChar char="-"/>
            </a:pPr>
            <a:r>
              <a:rPr lang="da-DK" dirty="0" smtClean="0">
                <a:solidFill>
                  <a:schemeClr val="bg1"/>
                </a:solidFill>
              </a:rPr>
              <a:t>‘Hit med udtalen‘  + ‘Palle Post - screening‘</a:t>
            </a:r>
          </a:p>
        </p:txBody>
      </p:sp>
      <p:sp>
        <p:nvSpPr>
          <p:cNvPr id="4" name="Pladsholder til slidenumm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0969">
            <a:off x="9052871" y="606033"/>
            <a:ext cx="2116018" cy="2468688"/>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20757">
            <a:off x="6609567" y="1731128"/>
            <a:ext cx="2099810" cy="1883800"/>
          </a:xfrm>
          <a:prstGeom prst="rect">
            <a:avLst/>
          </a:prstGeom>
        </p:spPr>
      </p:pic>
      <p:sp>
        <p:nvSpPr>
          <p:cNvPr id="7" name="Pladsholder til sidefod 6"/>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655661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Refleksion</a:t>
            </a:r>
            <a:endParaRPr lang="da-DK" dirty="0"/>
          </a:p>
        </p:txBody>
      </p:sp>
      <p:sp>
        <p:nvSpPr>
          <p:cNvPr id="3" name="Pladsholder til tekst 2"/>
          <p:cNvSpPr>
            <a:spLocks noGrp="1"/>
          </p:cNvSpPr>
          <p:nvPr>
            <p:ph type="body" idx="1"/>
          </p:nvPr>
        </p:nvSpPr>
        <p:spPr>
          <a:xfrm>
            <a:off x="684213" y="1907931"/>
            <a:ext cx="8534400" cy="4086469"/>
          </a:xfrm>
        </p:spPr>
        <p:txBody>
          <a:bodyPr>
            <a:normAutofit fontScale="85000" lnSpcReduction="10000"/>
          </a:bodyPr>
          <a:lstStyle/>
          <a:p>
            <a:endParaRPr lang="da-DK" dirty="0">
              <a:solidFill>
                <a:schemeClr val="bg1"/>
              </a:solidFill>
              <a:effectLst>
                <a:outerShdw blurRad="38100" dist="38100" dir="2700000" algn="tl">
                  <a:srgbClr val="000000">
                    <a:alpha val="43137"/>
                  </a:srgbClr>
                </a:outerShdw>
              </a:effectLst>
            </a:endParaRPr>
          </a:p>
          <a:p>
            <a:r>
              <a:rPr lang="da-DK" dirty="0" smtClean="0">
                <a:solidFill>
                  <a:schemeClr val="bg1"/>
                </a:solidFill>
              </a:rPr>
              <a:t>Forestil jer, at I selv gennemfører disse aktiviteter </a:t>
            </a:r>
            <a:r>
              <a:rPr lang="da-DK" dirty="0">
                <a:solidFill>
                  <a:schemeClr val="bg1"/>
                </a:solidFill>
              </a:rPr>
              <a:t>hjemme i </a:t>
            </a:r>
            <a:r>
              <a:rPr lang="da-DK" dirty="0" smtClean="0">
                <a:solidFill>
                  <a:schemeClr val="bg1"/>
                </a:solidFill>
              </a:rPr>
              <a:t>institutionen (</a:t>
            </a:r>
            <a:r>
              <a:rPr lang="da-DK" dirty="0">
                <a:solidFill>
                  <a:schemeClr val="bg1"/>
                </a:solidFill>
              </a:rPr>
              <a:t>eksempelvis </a:t>
            </a:r>
            <a:r>
              <a:rPr lang="da-DK" dirty="0" smtClean="0">
                <a:solidFill>
                  <a:schemeClr val="bg1"/>
                </a:solidFill>
              </a:rPr>
              <a:t>fluesmækkerleg og uddeling af breve).</a:t>
            </a:r>
          </a:p>
          <a:p>
            <a:pPr marL="285750" indent="-285750">
              <a:buFontTx/>
              <a:buChar char="-"/>
            </a:pPr>
            <a:r>
              <a:rPr lang="da-DK" dirty="0" smtClean="0">
                <a:solidFill>
                  <a:schemeClr val="bg1"/>
                </a:solidFill>
              </a:rPr>
              <a:t>Hvilke udfordringer møder I?</a:t>
            </a:r>
          </a:p>
          <a:p>
            <a:pPr marL="285750" indent="-285750">
              <a:buFontTx/>
              <a:buChar char="-"/>
            </a:pPr>
            <a:r>
              <a:rPr lang="da-DK" dirty="0" smtClean="0">
                <a:solidFill>
                  <a:schemeClr val="bg1"/>
                </a:solidFill>
              </a:rPr>
              <a:t>Hvad fungerer godt?</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Gode ideer til at implementere aktiviteterne i børnehaveregi?</a:t>
            </a:r>
            <a:br>
              <a:rPr lang="da-DK" dirty="0" smtClean="0">
                <a:solidFill>
                  <a:schemeClr val="bg1"/>
                </a:solidFill>
              </a:rPr>
            </a:br>
            <a:r>
              <a:rPr lang="da-DK" dirty="0">
                <a:solidFill>
                  <a:schemeClr val="bg1"/>
                </a:solidFill>
              </a:rPr>
              <a:t>(</a:t>
            </a:r>
            <a:r>
              <a:rPr lang="da-DK" dirty="0" smtClean="0">
                <a:solidFill>
                  <a:schemeClr val="bg1"/>
                </a:solidFill>
              </a:rPr>
              <a:t>fælles inspiration)</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Farvelsang</a:t>
            </a:r>
          </a:p>
          <a:p>
            <a:endParaRPr lang="da-DK" dirty="0" smtClean="0">
              <a:solidFill>
                <a:schemeClr val="bg1"/>
              </a:solidFill>
              <a:effectLst>
                <a:outerShdw blurRad="38100" dist="38100" dir="2700000" algn="tl">
                  <a:srgbClr val="000000">
                    <a:alpha val="43137"/>
                  </a:srgbClr>
                </a:outerShdw>
              </a:effectLst>
            </a:endParaRPr>
          </a:p>
          <a:p>
            <a:r>
              <a:rPr lang="da-DK" dirty="0" smtClean="0">
                <a:solidFill>
                  <a:schemeClr val="bg1"/>
                </a:solidFill>
                <a:effectLst>
                  <a:outerShdw blurRad="38100" dist="38100" dir="2700000" algn="tl">
                    <a:srgbClr val="000000">
                      <a:alpha val="43137"/>
                    </a:srgbClr>
                  </a:outerShdw>
                </a:effectLst>
              </a:rPr>
              <a:t>		</a:t>
            </a:r>
          </a:p>
          <a:p>
            <a:r>
              <a:rPr lang="da-DK" dirty="0" smtClean="0">
                <a:solidFill>
                  <a:schemeClr val="tx1"/>
                </a:solidFill>
                <a:effectLst>
                  <a:outerShdw blurRad="38100" dist="38100" dir="2700000" algn="tl">
                    <a:srgbClr val="000000">
                      <a:alpha val="43137"/>
                    </a:srgbClr>
                  </a:outerShdw>
                </a:effectLst>
              </a:rPr>
              <a:t>     </a:t>
            </a:r>
            <a:r>
              <a:rPr lang="da-DK" sz="1900" b="1" dirty="0" smtClean="0">
                <a:solidFill>
                  <a:schemeClr val="tx1"/>
                </a:solidFill>
                <a:effectLst>
                  <a:outerShdw blurRad="38100" dist="38100" dir="2700000" algn="tl">
                    <a:srgbClr val="000000">
                      <a:alpha val="43137"/>
                    </a:srgbClr>
                  </a:outerShdw>
                </a:effectLst>
              </a:rPr>
              <a:t>Tak for i dag…</a:t>
            </a:r>
          </a:p>
          <a:p>
            <a:endParaRPr lang="da-DK" dirty="0" smtClean="0">
              <a:solidFill>
                <a:schemeClr val="bg1"/>
              </a:solidFill>
              <a:effectLst>
                <a:outerShdw blurRad="38100" dist="38100" dir="2700000" algn="tl">
                  <a:srgbClr val="000000">
                    <a:alpha val="43137"/>
                  </a:srgbClr>
                </a:outerShdw>
              </a:effectLst>
            </a:endParaRPr>
          </a:p>
          <a:p>
            <a:pPr marL="285750" indent="-285750">
              <a:buFontTx/>
              <a:buChar char="-"/>
            </a:pPr>
            <a:endParaRPr lang="da-DK" dirty="0">
              <a:solidFill>
                <a:schemeClr val="bg1"/>
              </a:solidFill>
              <a:effectLst>
                <a:outerShdw blurRad="38100" dist="38100" dir="2700000" algn="tl">
                  <a:srgbClr val="000000">
                    <a:alpha val="43137"/>
                  </a:srgbClr>
                </a:outerShdw>
              </a:effectLst>
            </a:endParaRPr>
          </a:p>
          <a:p>
            <a:pPr marL="285750" indent="-285750">
              <a:buFontTx/>
              <a:buChar char="-"/>
            </a:pPr>
            <a:endParaRPr lang="da-DK" dirty="0">
              <a:solidFill>
                <a:schemeClr val="bg1"/>
              </a:solidFill>
              <a:effectLst>
                <a:outerShdw blurRad="38100" dist="38100" dir="2700000" algn="tl">
                  <a:srgbClr val="000000">
                    <a:alpha val="43137"/>
                  </a:srgbClr>
                </a:outerShdw>
              </a:effectLst>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
        <p:nvSpPr>
          <p:cNvPr id="6" name="AutoShape 2" descr="Billedresultat for palle post">
            <a:hlinkClick r:id="rId3"/>
          </p:cNvPr>
          <p:cNvSpPr>
            <a:spLocks noChangeAspect="1" noChangeArrowheads="1"/>
          </p:cNvSpPr>
          <p:nvPr/>
        </p:nvSpPr>
        <p:spPr bwMode="auto">
          <a:xfrm>
            <a:off x="114300" y="-1104900"/>
            <a:ext cx="1971675" cy="2314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621" y="4273561"/>
            <a:ext cx="1841378" cy="2609827"/>
          </a:xfrm>
          <a:prstGeom prst="rect">
            <a:avLst/>
          </a:prstGeom>
        </p:spPr>
      </p:pic>
    </p:spTree>
    <p:extLst>
      <p:ext uri="{BB962C8B-B14F-4D97-AF65-F5344CB8AC3E}">
        <p14:creationId xmlns:p14="http://schemas.microsoft.com/office/powerpoint/2010/main" val="1342801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normAutofit/>
          </a:bodyPr>
          <a:lstStyle/>
          <a:p>
            <a:r>
              <a:rPr lang="da-DK" dirty="0" smtClean="0"/>
              <a:t>Barnets sprogtilegnelse</a:t>
            </a:r>
            <a:endParaRPr lang="da-DK" dirty="0"/>
          </a:p>
        </p:txBody>
      </p:sp>
      <p:sp>
        <p:nvSpPr>
          <p:cNvPr id="3" name="Pladsholder til tekst 2"/>
          <p:cNvSpPr>
            <a:spLocks noGrp="1"/>
          </p:cNvSpPr>
          <p:nvPr>
            <p:ph type="body" idx="1"/>
          </p:nvPr>
        </p:nvSpPr>
        <p:spPr>
          <a:xfrm>
            <a:off x="684213" y="1907931"/>
            <a:ext cx="8534400" cy="4086469"/>
          </a:xfrm>
        </p:spPr>
        <p:txBody>
          <a:bodyPr/>
          <a:lstStyle/>
          <a:p>
            <a:pPr marL="285750" indent="-285750">
              <a:buFontTx/>
              <a:buChar char="-"/>
            </a:pPr>
            <a:r>
              <a:rPr lang="da-DK" dirty="0" smtClean="0">
                <a:solidFill>
                  <a:schemeClr val="bg1"/>
                </a:solidFill>
              </a:rPr>
              <a:t>Først og fremmest vigtigt at sætte lyd på barnets omgivelser.</a:t>
            </a:r>
          </a:p>
          <a:p>
            <a:endParaRPr lang="da-DK" dirty="0" smtClean="0">
              <a:solidFill>
                <a:schemeClr val="bg1"/>
              </a:solidFill>
            </a:endParaRPr>
          </a:p>
          <a:p>
            <a:pPr marL="285750" indent="-285750">
              <a:buFontTx/>
              <a:buChar char="-"/>
            </a:pPr>
            <a:r>
              <a:rPr lang="da-DK" dirty="0" smtClean="0">
                <a:solidFill>
                  <a:schemeClr val="bg1"/>
                </a:solidFill>
              </a:rPr>
              <a:t>3-årige forventes at kunne udtale alle vokaler og de nemmeste konsonanter </a:t>
            </a:r>
            <a:r>
              <a:rPr lang="da-DK" dirty="0" err="1" smtClean="0">
                <a:solidFill>
                  <a:schemeClr val="bg1"/>
                </a:solidFill>
              </a:rPr>
              <a:t>m,b,p,h,f,l,ng,d,t</a:t>
            </a:r>
            <a:r>
              <a:rPr lang="da-DK" dirty="0" smtClean="0">
                <a:solidFill>
                  <a:schemeClr val="bg1"/>
                </a:solidFill>
              </a:rPr>
              <a:t> (de letteste nævnt først).</a:t>
            </a:r>
          </a:p>
          <a:p>
            <a:pPr marL="285750" indent="-285750">
              <a:buFontTx/>
              <a:buChar char="-"/>
            </a:pPr>
            <a:endParaRPr lang="da-DK" dirty="0" smtClean="0">
              <a:solidFill>
                <a:schemeClr val="bg1"/>
              </a:solidFill>
            </a:endParaRPr>
          </a:p>
          <a:p>
            <a:pPr marL="285750" indent="-285750">
              <a:buFontTx/>
              <a:buChar char="-"/>
            </a:pPr>
            <a:r>
              <a:rPr lang="da-DK" dirty="0" smtClean="0">
                <a:solidFill>
                  <a:schemeClr val="bg1"/>
                </a:solidFill>
              </a:rPr>
              <a:t>Konsonanter er nemmest at udtale før en vokal (ex. ma, </a:t>
            </a:r>
            <a:r>
              <a:rPr lang="da-DK" dirty="0" err="1" smtClean="0">
                <a:solidFill>
                  <a:schemeClr val="bg1"/>
                </a:solidFill>
              </a:rPr>
              <a:t>ba</a:t>
            </a:r>
            <a:r>
              <a:rPr lang="da-DK" dirty="0" smtClean="0">
                <a:solidFill>
                  <a:schemeClr val="bg1"/>
                </a:solidFill>
              </a:rPr>
              <a:t>, pa..)</a:t>
            </a:r>
          </a:p>
          <a:p>
            <a:pPr marL="285750" indent="-285750">
              <a:buFontTx/>
              <a:buChar char="-"/>
            </a:pPr>
            <a:endParaRPr lang="da-DK" dirty="0" smtClean="0">
              <a:solidFill>
                <a:schemeClr val="bg1"/>
              </a:solidFill>
            </a:endParaRPr>
          </a:p>
        </p:txBody>
      </p:sp>
      <p:sp>
        <p:nvSpPr>
          <p:cNvPr id="4" name="Pladsholder til slidenumm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3869381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normAutofit/>
          </a:bodyPr>
          <a:lstStyle/>
          <a:p>
            <a:r>
              <a:rPr lang="da-DK" dirty="0" smtClean="0"/>
              <a:t>Barnets sprogtilegnelse</a:t>
            </a:r>
            <a:endParaRPr lang="da-DK" dirty="0"/>
          </a:p>
        </p:txBody>
      </p:sp>
      <p:sp>
        <p:nvSpPr>
          <p:cNvPr id="3" name="Pladsholder til tekst 2"/>
          <p:cNvSpPr>
            <a:spLocks noGrp="1"/>
          </p:cNvSpPr>
          <p:nvPr>
            <p:ph type="body" idx="1"/>
          </p:nvPr>
        </p:nvSpPr>
        <p:spPr>
          <a:xfrm>
            <a:off x="684213" y="1907931"/>
            <a:ext cx="8534400" cy="4086469"/>
          </a:xfrm>
        </p:spPr>
        <p:txBody>
          <a:bodyPr/>
          <a:lstStyle/>
          <a:p>
            <a:pPr marL="285750" indent="-285750">
              <a:buFontTx/>
              <a:buChar char="-"/>
            </a:pPr>
            <a:r>
              <a:rPr lang="da-DK" dirty="0" smtClean="0">
                <a:solidFill>
                  <a:schemeClr val="bg1"/>
                </a:solidFill>
              </a:rPr>
              <a:t>Fonologiske system som et stillads</a:t>
            </a:r>
          </a:p>
          <a:p>
            <a:endParaRPr lang="da-DK" dirty="0" smtClean="0">
              <a:solidFill>
                <a:schemeClr val="bg1"/>
              </a:solidFill>
            </a:endParaRPr>
          </a:p>
          <a:p>
            <a:endParaRPr lang="da-DK" dirty="0" smtClean="0">
              <a:solidFill>
                <a:schemeClr val="bg1"/>
              </a:solidFill>
            </a:endParaRPr>
          </a:p>
          <a:p>
            <a:pPr marL="285750" indent="-285750">
              <a:buFontTx/>
              <a:buChar char="-"/>
            </a:pPr>
            <a:r>
              <a:rPr lang="da-DK" dirty="0" smtClean="0">
                <a:solidFill>
                  <a:schemeClr val="bg1"/>
                </a:solidFill>
              </a:rPr>
              <a:t>Børn </a:t>
            </a:r>
            <a:r>
              <a:rPr lang="da-DK" dirty="0">
                <a:solidFill>
                  <a:schemeClr val="bg1"/>
                </a:solidFill>
              </a:rPr>
              <a:t>udvikler evnen til at sige lyde </a:t>
            </a:r>
            <a:endParaRPr lang="da-DK" dirty="0" smtClean="0">
              <a:solidFill>
                <a:schemeClr val="bg1"/>
              </a:solidFill>
            </a:endParaRPr>
          </a:p>
          <a:p>
            <a:r>
              <a:rPr lang="da-DK" dirty="0" smtClean="0">
                <a:solidFill>
                  <a:schemeClr val="bg1"/>
                </a:solidFill>
              </a:rPr>
              <a:t>hen </a:t>
            </a:r>
            <a:r>
              <a:rPr lang="da-DK" dirty="0">
                <a:solidFill>
                  <a:schemeClr val="bg1"/>
                </a:solidFill>
              </a:rPr>
              <a:t>ad </a:t>
            </a:r>
            <a:r>
              <a:rPr lang="da-DK" dirty="0" smtClean="0">
                <a:solidFill>
                  <a:schemeClr val="bg1"/>
                </a:solidFill>
              </a:rPr>
              <a:t>vejen. Imidlertid kan der </a:t>
            </a:r>
          </a:p>
          <a:p>
            <a:r>
              <a:rPr lang="da-DK" dirty="0" smtClean="0">
                <a:solidFill>
                  <a:schemeClr val="bg1"/>
                </a:solidFill>
              </a:rPr>
              <a:t>opstå nogle ‘fejlprocesser’ undervejs, </a:t>
            </a:r>
          </a:p>
          <a:p>
            <a:r>
              <a:rPr lang="da-DK" dirty="0" smtClean="0">
                <a:solidFill>
                  <a:schemeClr val="bg1"/>
                </a:solidFill>
              </a:rPr>
              <a:t>som er helt normale.</a:t>
            </a:r>
          </a:p>
          <a:p>
            <a:pPr marL="285750" indent="-285750">
              <a:buFontTx/>
              <a:buChar char="-"/>
            </a:pPr>
            <a:endParaRPr lang="da-DK" dirty="0" smtClean="0"/>
          </a:p>
        </p:txBody>
      </p:sp>
      <p:sp>
        <p:nvSpPr>
          <p:cNvPr id="4" name="Pladsholder til slidenumm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811" y="1622180"/>
            <a:ext cx="5926015" cy="4444512"/>
          </a:xfrm>
          <a:prstGeom prst="rect">
            <a:avLst/>
          </a:prstGeom>
        </p:spPr>
      </p:pic>
      <p:sp>
        <p:nvSpPr>
          <p:cNvPr id="6" name="Pladsholder til sidefod 5"/>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1265411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normAutofit fontScale="90000"/>
          </a:bodyPr>
          <a:lstStyle/>
          <a:p>
            <a:r>
              <a:rPr lang="da-DK" dirty="0"/>
              <a:t>typisk vs. bekymrende sprogtilegnelse</a:t>
            </a:r>
          </a:p>
        </p:txBody>
      </p:sp>
      <p:sp>
        <p:nvSpPr>
          <p:cNvPr id="3" name="Pladsholder til tekst 2"/>
          <p:cNvSpPr>
            <a:spLocks noGrp="1"/>
          </p:cNvSpPr>
          <p:nvPr>
            <p:ph type="body" idx="1"/>
          </p:nvPr>
        </p:nvSpPr>
        <p:spPr>
          <a:xfrm>
            <a:off x="684213" y="1907931"/>
            <a:ext cx="8534400" cy="4086469"/>
          </a:xfrm>
        </p:spPr>
        <p:txBody>
          <a:bodyPr/>
          <a:lstStyle/>
          <a:p>
            <a:r>
              <a:rPr lang="da-DK" dirty="0" smtClean="0">
                <a:solidFill>
                  <a:schemeClr val="bg1"/>
                </a:solidFill>
              </a:rPr>
              <a:t>Hvis nogle af de ‘unormale’ processer optræder når barnet er ældre end 2,5 år, er det et opmærksomhedspunkt. </a:t>
            </a:r>
          </a:p>
          <a:p>
            <a:pPr marL="285750" indent="-285750">
              <a:buFontTx/>
              <a:buChar char="-"/>
            </a:pPr>
            <a:r>
              <a:rPr lang="da-DK" dirty="0" smtClean="0">
                <a:solidFill>
                  <a:schemeClr val="bg1"/>
                </a:solidFill>
              </a:rPr>
              <a:t>Disse </a:t>
            </a:r>
            <a:r>
              <a:rPr lang="da-DK" dirty="0">
                <a:solidFill>
                  <a:schemeClr val="bg1"/>
                </a:solidFill>
              </a:rPr>
              <a:t>fejl rettes ikke af sig selv</a:t>
            </a:r>
            <a:r>
              <a:rPr lang="da-DK" dirty="0" smtClean="0">
                <a:solidFill>
                  <a:schemeClr val="bg1"/>
                </a:solidFill>
              </a:rPr>
              <a:t>.</a:t>
            </a:r>
          </a:p>
          <a:p>
            <a:pPr marL="285750" indent="-285750">
              <a:buFontTx/>
              <a:buChar char="-"/>
            </a:pPr>
            <a:endParaRPr lang="da-DK" dirty="0" smtClean="0">
              <a:solidFill>
                <a:schemeClr val="bg1"/>
              </a:solidFill>
            </a:endParaRPr>
          </a:p>
          <a:p>
            <a:pPr marL="285750" indent="-285750">
              <a:buFontTx/>
              <a:buChar char="-"/>
            </a:pPr>
            <a:r>
              <a:rPr lang="da-DK" dirty="0" smtClean="0">
                <a:solidFill>
                  <a:schemeClr val="bg1"/>
                </a:solidFill>
              </a:rPr>
              <a:t>Jo tidligere der sættes ind, jo nemmere er det for barnet at få gang i de rigtige processer.</a:t>
            </a:r>
          </a:p>
        </p:txBody>
      </p:sp>
      <p:sp>
        <p:nvSpPr>
          <p:cNvPr id="4" name="Pladsholder til slidenumm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116490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normAutofit fontScale="90000"/>
          </a:bodyPr>
          <a:lstStyle/>
          <a:p>
            <a:r>
              <a:rPr lang="da-DK" dirty="0"/>
              <a:t>typisk vs. bekymrende sprogtilegnelse</a:t>
            </a:r>
          </a:p>
        </p:txBody>
      </p:sp>
      <p:sp>
        <p:nvSpPr>
          <p:cNvPr id="3" name="Pladsholder til tekst 2"/>
          <p:cNvSpPr>
            <a:spLocks noGrp="1"/>
          </p:cNvSpPr>
          <p:nvPr>
            <p:ph type="body" idx="1"/>
          </p:nvPr>
        </p:nvSpPr>
        <p:spPr>
          <a:xfrm>
            <a:off x="684213" y="1907931"/>
            <a:ext cx="8534400" cy="4149969"/>
          </a:xfrm>
        </p:spPr>
        <p:txBody>
          <a:bodyPr/>
          <a:lstStyle/>
          <a:p>
            <a:r>
              <a:rPr lang="da-DK" dirty="0" smtClean="0">
                <a:solidFill>
                  <a:schemeClr val="bg1"/>
                </a:solidFill>
              </a:rPr>
              <a:t>Eksempler på ‘fysiologiske processer’ (</a:t>
            </a:r>
            <a:r>
              <a:rPr lang="da-DK" dirty="0" smtClean="0">
                <a:solidFill>
                  <a:schemeClr val="bg1"/>
                </a:solidFill>
                <a:effectLst>
                  <a:outerShdw blurRad="38100" dist="38100" dir="2700000" algn="tl">
                    <a:srgbClr val="000000">
                      <a:alpha val="43137"/>
                    </a:srgbClr>
                  </a:outerShdw>
                </a:effectLst>
              </a:rPr>
              <a:t>normale</a:t>
            </a:r>
            <a:r>
              <a:rPr lang="da-DK" dirty="0" smtClean="0">
                <a:solidFill>
                  <a:schemeClr val="bg1"/>
                </a:solidFill>
              </a:rPr>
              <a:t>, til en vis alder):</a:t>
            </a:r>
          </a:p>
          <a:p>
            <a:pPr marL="285750" indent="-285750">
              <a:buFontTx/>
              <a:buChar char="-"/>
            </a:pPr>
            <a:r>
              <a:rPr lang="da-DK" dirty="0" smtClean="0">
                <a:solidFill>
                  <a:schemeClr val="bg1"/>
                </a:solidFill>
              </a:rPr>
              <a:t>/</a:t>
            </a:r>
            <a:r>
              <a:rPr lang="da-DK" dirty="0" err="1" smtClean="0">
                <a:solidFill>
                  <a:schemeClr val="bg1"/>
                </a:solidFill>
              </a:rPr>
              <a:t>k,g</a:t>
            </a:r>
            <a:r>
              <a:rPr lang="da-DK" dirty="0" smtClean="0">
                <a:solidFill>
                  <a:schemeClr val="bg1"/>
                </a:solidFill>
              </a:rPr>
              <a:t>/ bliver til /</a:t>
            </a:r>
            <a:r>
              <a:rPr lang="da-DK" dirty="0" err="1" smtClean="0">
                <a:solidFill>
                  <a:schemeClr val="bg1"/>
                </a:solidFill>
              </a:rPr>
              <a:t>t,d</a:t>
            </a:r>
            <a:r>
              <a:rPr lang="da-DK" dirty="0" smtClean="0">
                <a:solidFill>
                  <a:schemeClr val="bg1"/>
                </a:solidFill>
              </a:rPr>
              <a:t>/ (</a:t>
            </a:r>
            <a:r>
              <a:rPr lang="da-DK" dirty="0" err="1" smtClean="0">
                <a:solidFill>
                  <a:schemeClr val="bg1"/>
                </a:solidFill>
              </a:rPr>
              <a:t>fronting</a:t>
            </a:r>
            <a:r>
              <a:rPr lang="da-DK" dirty="0">
                <a:solidFill>
                  <a:schemeClr val="bg1"/>
                </a:solidFill>
              </a:rPr>
              <a:t> </a:t>
            </a:r>
            <a:r>
              <a:rPr lang="da-DK" dirty="0" smtClean="0">
                <a:solidFill>
                  <a:schemeClr val="bg1"/>
                </a:solidFill>
              </a:rPr>
              <a:t>- ko bliver til to)</a:t>
            </a:r>
          </a:p>
          <a:p>
            <a:pPr marL="285750" indent="-285750">
              <a:buFontTx/>
              <a:buChar char="-"/>
            </a:pPr>
            <a:r>
              <a:rPr lang="da-DK" dirty="0" smtClean="0">
                <a:solidFill>
                  <a:schemeClr val="bg1"/>
                </a:solidFill>
              </a:rPr>
              <a:t>Reduktion af konsonantklynger i starten af ordet (blad bliver til bad)</a:t>
            </a:r>
          </a:p>
          <a:p>
            <a:pPr marL="285750" indent="-285750">
              <a:buFontTx/>
              <a:buChar char="-"/>
            </a:pPr>
            <a:r>
              <a:rPr lang="da-DK" dirty="0" smtClean="0">
                <a:solidFill>
                  <a:schemeClr val="bg1"/>
                </a:solidFill>
              </a:rPr>
              <a:t>Reduktion af konsonantklynger i slutningen af ordet (hest bliver til </a:t>
            </a:r>
            <a:r>
              <a:rPr lang="da-DK" dirty="0" err="1" smtClean="0">
                <a:solidFill>
                  <a:schemeClr val="bg1"/>
                </a:solidFill>
              </a:rPr>
              <a:t>hes</a:t>
            </a:r>
            <a:r>
              <a:rPr lang="da-DK" dirty="0" smtClean="0">
                <a:solidFill>
                  <a:schemeClr val="bg1"/>
                </a:solidFill>
              </a:rPr>
              <a:t>)</a:t>
            </a:r>
          </a:p>
          <a:p>
            <a:endParaRPr lang="da-DK" dirty="0" smtClean="0">
              <a:solidFill>
                <a:schemeClr val="bg1"/>
              </a:solidFill>
            </a:endParaRPr>
          </a:p>
          <a:p>
            <a:r>
              <a:rPr lang="da-DK" dirty="0" smtClean="0">
                <a:solidFill>
                  <a:schemeClr val="bg1"/>
                </a:solidFill>
              </a:rPr>
              <a:t>Eksempler på ‘idiosynkratiske processer’ (</a:t>
            </a:r>
            <a:r>
              <a:rPr lang="da-DK" dirty="0" smtClean="0">
                <a:solidFill>
                  <a:schemeClr val="bg1"/>
                </a:solidFill>
                <a:effectLst>
                  <a:outerShdw blurRad="38100" dist="38100" dir="2700000" algn="tl">
                    <a:srgbClr val="000000">
                      <a:alpha val="43137"/>
                    </a:srgbClr>
                  </a:outerShdw>
                </a:effectLst>
              </a:rPr>
              <a:t>unormale</a:t>
            </a:r>
            <a:r>
              <a:rPr lang="da-DK" dirty="0" smtClean="0">
                <a:solidFill>
                  <a:schemeClr val="bg1"/>
                </a:solidFill>
              </a:rPr>
              <a:t>):</a:t>
            </a:r>
          </a:p>
          <a:p>
            <a:pPr marL="285750" indent="-285750">
              <a:buFontTx/>
              <a:buChar char="-"/>
            </a:pPr>
            <a:r>
              <a:rPr lang="da-DK" dirty="0" smtClean="0">
                <a:solidFill>
                  <a:schemeClr val="bg1"/>
                </a:solidFill>
              </a:rPr>
              <a:t>/</a:t>
            </a:r>
            <a:r>
              <a:rPr lang="da-DK" dirty="0" err="1" smtClean="0">
                <a:solidFill>
                  <a:schemeClr val="bg1"/>
                </a:solidFill>
              </a:rPr>
              <a:t>t,d</a:t>
            </a:r>
            <a:r>
              <a:rPr lang="da-DK" dirty="0" smtClean="0">
                <a:solidFill>
                  <a:schemeClr val="bg1"/>
                </a:solidFill>
              </a:rPr>
              <a:t>/ bliver til /</a:t>
            </a:r>
            <a:r>
              <a:rPr lang="da-DK" dirty="0" err="1" smtClean="0">
                <a:solidFill>
                  <a:schemeClr val="bg1"/>
                </a:solidFill>
              </a:rPr>
              <a:t>k,g</a:t>
            </a:r>
            <a:r>
              <a:rPr lang="da-DK" dirty="0" smtClean="0">
                <a:solidFill>
                  <a:schemeClr val="bg1"/>
                </a:solidFill>
              </a:rPr>
              <a:t>/ (backing – to bliver til ko)</a:t>
            </a:r>
          </a:p>
          <a:p>
            <a:pPr marL="285750" indent="-285750">
              <a:buFontTx/>
              <a:buChar char="-"/>
            </a:pPr>
            <a:r>
              <a:rPr lang="da-DK" dirty="0" smtClean="0">
                <a:solidFill>
                  <a:schemeClr val="bg1"/>
                </a:solidFill>
              </a:rPr>
              <a:t>/s/ udelades eller erstattes af anden konsonant (sol bliver til ol eller </a:t>
            </a:r>
            <a:r>
              <a:rPr lang="da-DK" dirty="0" err="1" smtClean="0">
                <a:solidFill>
                  <a:schemeClr val="bg1"/>
                </a:solidFill>
              </a:rPr>
              <a:t>dol</a:t>
            </a:r>
            <a:r>
              <a:rPr lang="da-DK" dirty="0" smtClean="0">
                <a:solidFill>
                  <a:schemeClr val="bg1"/>
                </a:solidFill>
              </a:rPr>
              <a:t>)</a:t>
            </a:r>
          </a:p>
          <a:p>
            <a:pPr marL="285750" indent="-285750">
              <a:buFontTx/>
              <a:buChar char="-"/>
            </a:pPr>
            <a:r>
              <a:rPr lang="da-DK" dirty="0" smtClean="0">
                <a:solidFill>
                  <a:schemeClr val="bg1"/>
                </a:solidFill>
              </a:rPr>
              <a:t>Identiske ord udtales forskelligt (sol bliver eksempelvis til </a:t>
            </a:r>
            <a:r>
              <a:rPr lang="da-DK" dirty="0" err="1" smtClean="0">
                <a:solidFill>
                  <a:schemeClr val="bg1"/>
                </a:solidFill>
              </a:rPr>
              <a:t>dol</a:t>
            </a:r>
            <a:r>
              <a:rPr lang="da-DK" dirty="0" smtClean="0">
                <a:solidFill>
                  <a:schemeClr val="bg1"/>
                </a:solidFill>
              </a:rPr>
              <a:t>, bol og mol)</a:t>
            </a:r>
          </a:p>
        </p:txBody>
      </p:sp>
      <p:sp>
        <p:nvSpPr>
          <p:cNvPr id="4" name="Pladsholder til slidenumm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419036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483576"/>
            <a:ext cx="8534401" cy="888024"/>
          </a:xfrm>
        </p:spPr>
        <p:txBody>
          <a:bodyPr/>
          <a:lstStyle/>
          <a:p>
            <a:r>
              <a:rPr lang="da-DK" dirty="0" smtClean="0"/>
              <a:t>Hvorfor arbejde med lyde?</a:t>
            </a:r>
            <a:endParaRPr lang="da-DK" dirty="0"/>
          </a:p>
        </p:txBody>
      </p:sp>
      <p:sp>
        <p:nvSpPr>
          <p:cNvPr id="3" name="Pladsholder til tekst 2"/>
          <p:cNvSpPr>
            <a:spLocks noGrp="1"/>
          </p:cNvSpPr>
          <p:nvPr>
            <p:ph type="body" idx="1"/>
          </p:nvPr>
        </p:nvSpPr>
        <p:spPr>
          <a:xfrm>
            <a:off x="684213" y="1635369"/>
            <a:ext cx="8534400" cy="4359031"/>
          </a:xfrm>
        </p:spPr>
        <p:txBody>
          <a:bodyPr/>
          <a:lstStyle/>
          <a:p>
            <a:endParaRPr lang="da-DK" dirty="0" smtClean="0">
              <a:solidFill>
                <a:schemeClr val="bg1"/>
              </a:solidFill>
            </a:endParaRPr>
          </a:p>
          <a:p>
            <a:pPr marL="285750" indent="-285750">
              <a:buFontTx/>
              <a:buChar char="-"/>
            </a:pPr>
            <a:r>
              <a:rPr lang="da-DK" dirty="0" smtClean="0">
                <a:solidFill>
                  <a:schemeClr val="bg1"/>
                </a:solidFill>
              </a:rPr>
              <a:t>Opmærksomhed på de enkelte sproglyde er en forudsætning for, at arbejde med ændring af barnets udtale.</a:t>
            </a:r>
          </a:p>
          <a:p>
            <a:pPr marL="285750" indent="-285750">
              <a:buFontTx/>
              <a:buChar char="-"/>
            </a:pPr>
            <a:endParaRPr lang="da-DK" dirty="0">
              <a:solidFill>
                <a:schemeClr val="bg1"/>
              </a:solidFill>
            </a:endParaRPr>
          </a:p>
          <a:p>
            <a:pPr marL="285750" indent="-285750">
              <a:buFontTx/>
              <a:buChar char="-"/>
            </a:pPr>
            <a:r>
              <a:rPr lang="da-DK" dirty="0" smtClean="0">
                <a:solidFill>
                  <a:schemeClr val="bg1"/>
                </a:solidFill>
              </a:rPr>
              <a:t>Medvindsfaktor for </a:t>
            </a:r>
            <a:r>
              <a:rPr lang="da-DK" dirty="0">
                <a:solidFill>
                  <a:schemeClr val="bg1"/>
                </a:solidFill>
              </a:rPr>
              <a:t>den senere </a:t>
            </a:r>
            <a:r>
              <a:rPr lang="da-DK" dirty="0" smtClean="0">
                <a:solidFill>
                  <a:schemeClr val="bg1"/>
                </a:solidFill>
              </a:rPr>
              <a:t>læse- og staveindlæring (</a:t>
            </a:r>
            <a:r>
              <a:rPr lang="da-DK" dirty="0" err="1" smtClean="0">
                <a:solidFill>
                  <a:schemeClr val="bg1"/>
                </a:solidFill>
              </a:rPr>
              <a:t>Elbro</a:t>
            </a:r>
            <a:r>
              <a:rPr lang="da-DK" dirty="0" smtClean="0">
                <a:solidFill>
                  <a:schemeClr val="bg1"/>
                </a:solidFill>
              </a:rPr>
              <a:t>, C.).</a:t>
            </a:r>
          </a:p>
          <a:p>
            <a:pPr marL="285750" indent="-285750">
              <a:buFontTx/>
              <a:buChar char="-"/>
            </a:pPr>
            <a:endParaRPr lang="da-DK" dirty="0">
              <a:solidFill>
                <a:schemeClr val="bg1"/>
              </a:solidFill>
            </a:endParaRPr>
          </a:p>
          <a:p>
            <a:pPr marL="285750" indent="-285750">
              <a:buFontTx/>
              <a:buChar char="-"/>
            </a:pPr>
            <a:r>
              <a:rPr lang="da-DK" dirty="0">
                <a:solidFill>
                  <a:schemeClr val="bg1"/>
                </a:solidFill>
              </a:rPr>
              <a:t>S</a:t>
            </a:r>
            <a:r>
              <a:rPr lang="da-DK" dirty="0" smtClean="0">
                <a:solidFill>
                  <a:schemeClr val="bg1"/>
                </a:solidFill>
              </a:rPr>
              <a:t>tyrkelse af andre sproglige områder som sidegevinst (eksempelvis ordforråd, syntaks, sprogforståelse..)</a:t>
            </a:r>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137235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483576"/>
            <a:ext cx="8534401" cy="888024"/>
          </a:xfrm>
        </p:spPr>
        <p:txBody>
          <a:bodyPr/>
          <a:lstStyle/>
          <a:p>
            <a:r>
              <a:rPr lang="da-DK" dirty="0" smtClean="0"/>
              <a:t>Krav til barnet?</a:t>
            </a:r>
            <a:endParaRPr lang="da-DK" dirty="0"/>
          </a:p>
        </p:txBody>
      </p:sp>
      <p:sp>
        <p:nvSpPr>
          <p:cNvPr id="3" name="Pladsholder til tekst 2"/>
          <p:cNvSpPr>
            <a:spLocks noGrp="1"/>
          </p:cNvSpPr>
          <p:nvPr>
            <p:ph type="body" idx="1"/>
          </p:nvPr>
        </p:nvSpPr>
        <p:spPr>
          <a:xfrm>
            <a:off x="684213" y="1635369"/>
            <a:ext cx="8534400" cy="4359031"/>
          </a:xfrm>
        </p:spPr>
        <p:txBody>
          <a:bodyPr/>
          <a:lstStyle/>
          <a:p>
            <a:pPr marL="285750" indent="-285750">
              <a:buFontTx/>
              <a:buChar char="-"/>
            </a:pPr>
            <a:r>
              <a:rPr lang="da-DK" dirty="0" smtClean="0">
                <a:solidFill>
                  <a:schemeClr val="bg1"/>
                </a:solidFill>
              </a:rPr>
              <a:t>Hørelse</a:t>
            </a:r>
          </a:p>
          <a:p>
            <a:endParaRPr lang="da-DK" dirty="0"/>
          </a:p>
          <a:p>
            <a:pPr marL="285750" indent="-285750">
              <a:buFontTx/>
              <a:buChar char="-"/>
            </a:pPr>
            <a:r>
              <a:rPr lang="da-DK" dirty="0" smtClean="0">
                <a:solidFill>
                  <a:schemeClr val="bg1"/>
                </a:solidFill>
              </a:rPr>
              <a:t>Barnet skal flytte opmærksomheden fra </a:t>
            </a:r>
            <a:r>
              <a:rPr lang="da-DK" dirty="0" smtClean="0">
                <a:solidFill>
                  <a:schemeClr val="accent4">
                    <a:lumMod val="60000"/>
                    <a:lumOff val="40000"/>
                  </a:schemeClr>
                </a:solidFill>
              </a:rPr>
              <a:t>indhold</a:t>
            </a:r>
            <a:r>
              <a:rPr lang="da-DK" dirty="0" smtClean="0"/>
              <a:t> </a:t>
            </a:r>
            <a:r>
              <a:rPr lang="da-DK" dirty="0" smtClean="0">
                <a:solidFill>
                  <a:schemeClr val="bg1"/>
                </a:solidFill>
              </a:rPr>
              <a:t>til lydside:</a:t>
            </a:r>
            <a:endParaRPr lang="da-DK" dirty="0"/>
          </a:p>
          <a:p>
            <a:r>
              <a:rPr lang="da-DK" dirty="0" smtClean="0">
                <a:solidFill>
                  <a:schemeClr val="accent4">
                    <a:lumMod val="60000"/>
                    <a:lumOff val="40000"/>
                  </a:schemeClr>
                </a:solidFill>
              </a:rPr>
              <a:t>Kage: Noget man kan spise</a:t>
            </a:r>
          </a:p>
          <a:p>
            <a:r>
              <a:rPr lang="da-DK" dirty="0" smtClean="0">
                <a:solidFill>
                  <a:schemeClr val="bg1"/>
                </a:solidFill>
              </a:rPr>
              <a:t>Kage: Et kort ord, to stavelser, begynder med lyden /k/, begynder med samme lyd som /</a:t>
            </a:r>
            <a:r>
              <a:rPr lang="da-DK" dirty="0">
                <a:solidFill>
                  <a:schemeClr val="bg1"/>
                </a:solidFill>
              </a:rPr>
              <a:t>K</a:t>
            </a:r>
            <a:r>
              <a:rPr lang="da-DK" dirty="0" smtClean="0">
                <a:solidFill>
                  <a:schemeClr val="bg1"/>
                </a:solidFill>
              </a:rPr>
              <a:t>asper/, rimer på bage..</a:t>
            </a:r>
          </a:p>
          <a:p>
            <a:endParaRPr lang="da-DK" dirty="0">
              <a:solidFill>
                <a:schemeClr val="bg1"/>
              </a:solidFill>
            </a:endParaRPr>
          </a:p>
          <a:p>
            <a:endParaRPr lang="da-DK" dirty="0">
              <a:solidFill>
                <a:schemeClr val="bg1"/>
              </a:solidFill>
            </a:endParaRPr>
          </a:p>
          <a:p>
            <a:r>
              <a:rPr lang="da-DK" dirty="0" smtClean="0">
                <a:solidFill>
                  <a:schemeClr val="bg1"/>
                </a:solidFill>
              </a:rPr>
              <a:t>OBS: Det handler IKKE om at lære at stave!</a:t>
            </a:r>
          </a:p>
        </p:txBody>
      </p:sp>
      <p:sp>
        <p:nvSpPr>
          <p:cNvPr id="4" name="Pladsholder til slidenumm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421037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520700"/>
            <a:ext cx="8534401" cy="982785"/>
          </a:xfrm>
        </p:spPr>
        <p:txBody>
          <a:bodyPr/>
          <a:lstStyle/>
          <a:p>
            <a:r>
              <a:rPr lang="da-DK" dirty="0" smtClean="0"/>
              <a:t>Hit med lyden</a:t>
            </a:r>
            <a:endParaRPr lang="da-DK" dirty="0"/>
          </a:p>
        </p:txBody>
      </p:sp>
      <p:sp>
        <p:nvSpPr>
          <p:cNvPr id="3" name="Pladsholder til tekst 2"/>
          <p:cNvSpPr>
            <a:spLocks noGrp="1"/>
          </p:cNvSpPr>
          <p:nvPr>
            <p:ph type="body" idx="1"/>
          </p:nvPr>
        </p:nvSpPr>
        <p:spPr>
          <a:xfrm>
            <a:off x="684213" y="1907931"/>
            <a:ext cx="8534400" cy="4086469"/>
          </a:xfrm>
        </p:spPr>
        <p:txBody>
          <a:bodyPr/>
          <a:lstStyle/>
          <a:p>
            <a:pPr marL="285750" indent="-285750">
              <a:buFontTx/>
              <a:buChar char="-"/>
            </a:pPr>
            <a:r>
              <a:rPr lang="da-DK" dirty="0" smtClean="0">
                <a:solidFill>
                  <a:schemeClr val="bg1"/>
                </a:solidFill>
              </a:rPr>
              <a:t>Materialet </a:t>
            </a:r>
            <a:r>
              <a:rPr lang="da-DK" dirty="0">
                <a:solidFill>
                  <a:schemeClr val="bg1"/>
                </a:solidFill>
              </a:rPr>
              <a:t>består af et univers af forskellige dyr. </a:t>
            </a:r>
          </a:p>
          <a:p>
            <a:pPr marL="285750" indent="-285750">
              <a:buFontTx/>
              <a:buChar char="-"/>
            </a:pPr>
            <a:r>
              <a:rPr lang="da-DK" dirty="0" smtClean="0">
                <a:solidFill>
                  <a:schemeClr val="bg1"/>
                </a:solidFill>
              </a:rPr>
              <a:t>Hvert </a:t>
            </a:r>
            <a:r>
              <a:rPr lang="da-DK" dirty="0">
                <a:solidFill>
                  <a:schemeClr val="bg1"/>
                </a:solidFill>
              </a:rPr>
              <a:t>dyr </a:t>
            </a:r>
            <a:r>
              <a:rPr lang="da-DK" dirty="0" smtClean="0">
                <a:solidFill>
                  <a:schemeClr val="bg1"/>
                </a:solidFill>
              </a:rPr>
              <a:t>har en lyd, hvortil der hører </a:t>
            </a:r>
            <a:r>
              <a:rPr lang="da-DK" dirty="0">
                <a:solidFill>
                  <a:schemeClr val="bg1"/>
                </a:solidFill>
              </a:rPr>
              <a:t>et </a:t>
            </a:r>
            <a:r>
              <a:rPr lang="da-DK" dirty="0" smtClean="0">
                <a:solidFill>
                  <a:schemeClr val="bg1"/>
                </a:solidFill>
              </a:rPr>
              <a:t>bogstav og </a:t>
            </a:r>
            <a:r>
              <a:rPr lang="da-DK" dirty="0">
                <a:solidFill>
                  <a:schemeClr val="bg1"/>
                </a:solidFill>
              </a:rPr>
              <a:t>et </a:t>
            </a:r>
            <a:r>
              <a:rPr lang="da-DK" dirty="0" smtClean="0">
                <a:solidFill>
                  <a:schemeClr val="bg1"/>
                </a:solidFill>
              </a:rPr>
              <a:t>håndtegn Derudover har hvert dyr deres egen sang, rim og remse og historiefortælling (</a:t>
            </a:r>
            <a:r>
              <a:rPr lang="da-DK" dirty="0">
                <a:solidFill>
                  <a:schemeClr val="bg1"/>
                </a:solidFill>
              </a:rPr>
              <a:t>samt et navn</a:t>
            </a:r>
            <a:r>
              <a:rPr lang="da-DK" dirty="0" smtClean="0">
                <a:solidFill>
                  <a:schemeClr val="bg1"/>
                </a:solidFill>
              </a:rPr>
              <a:t>).</a:t>
            </a:r>
          </a:p>
          <a:p>
            <a:pPr marL="285750" indent="-285750">
              <a:buFontTx/>
              <a:buChar char="-"/>
            </a:pPr>
            <a:r>
              <a:rPr lang="da-DK" dirty="0" smtClean="0">
                <a:solidFill>
                  <a:schemeClr val="bg1"/>
                </a:solidFill>
              </a:rPr>
              <a:t>EKSEMPEL med Palle Posts sang og ‘Vi siger P som Palle Post’</a:t>
            </a:r>
            <a:endParaRPr lang="da-DK" dirty="0">
              <a:solidFill>
                <a:schemeClr val="bg1"/>
              </a:solidFill>
            </a:endParaRPr>
          </a:p>
          <a:p>
            <a:pPr marL="285750" indent="-285750">
              <a:buFontTx/>
              <a:buChar char="-"/>
            </a:pPr>
            <a:r>
              <a:rPr lang="da-DK" dirty="0" smtClean="0">
                <a:solidFill>
                  <a:schemeClr val="bg1"/>
                </a:solidFill>
              </a:rPr>
              <a:t>Vigtigt at læring om lyde sker gennem leg - hvorfor konceptet har en legende tilgang.</a:t>
            </a:r>
          </a:p>
          <a:p>
            <a:pPr marL="285750" indent="-285750">
              <a:buFontTx/>
              <a:buChar char="-"/>
            </a:pPr>
            <a:r>
              <a:rPr lang="da-DK" dirty="0" smtClean="0">
                <a:solidFill>
                  <a:schemeClr val="bg1"/>
                </a:solidFill>
              </a:rPr>
              <a:t>Eksempelvis leg med dyr og lyde via spil, sange med og uden fagter, motorik, rim og remser</a:t>
            </a:r>
          </a:p>
          <a:p>
            <a:pPr marL="285750" indent="-285750">
              <a:buFontTx/>
              <a:buChar char="-"/>
            </a:pPr>
            <a:r>
              <a:rPr lang="da-DK" dirty="0" smtClean="0">
                <a:solidFill>
                  <a:schemeClr val="bg1"/>
                </a:solidFill>
              </a:rPr>
              <a:t>Rammelege med lydene</a:t>
            </a:r>
          </a:p>
          <a:p>
            <a:endParaRPr lang="da-DK" dirty="0"/>
          </a:p>
          <a:p>
            <a:endParaRPr lang="da-DK" dirty="0"/>
          </a:p>
        </p:txBody>
      </p:sp>
      <p:sp>
        <p:nvSpPr>
          <p:cNvPr id="4" name="Pladsholder til slidenumm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Pladsholder til sidefod 4"/>
          <p:cNvSpPr>
            <a:spLocks noGrp="1"/>
          </p:cNvSpPr>
          <p:nvPr>
            <p:ph type="ftr" sz="quarter" idx="11"/>
          </p:nvPr>
        </p:nvSpPr>
        <p:spPr/>
        <p:txBody>
          <a:bodyPr/>
          <a:lstStyle/>
          <a:p>
            <a:r>
              <a:rPr lang="en-US" dirty="0"/>
              <a:t>PPR Sprog-tale </a:t>
            </a:r>
            <a:r>
              <a:rPr lang="en-US" dirty="0" err="1"/>
              <a:t>og</a:t>
            </a:r>
            <a:r>
              <a:rPr lang="en-US" dirty="0"/>
              <a:t> </a:t>
            </a:r>
            <a:r>
              <a:rPr lang="en-US" dirty="0" err="1"/>
              <a:t>Sproghuset</a:t>
            </a:r>
            <a:endParaRPr lang="en-US" dirty="0"/>
          </a:p>
          <a:p>
            <a:r>
              <a:rPr lang="en-US" dirty="0"/>
              <a:t>Ikast-Brande Kommune 2019</a:t>
            </a:r>
          </a:p>
        </p:txBody>
      </p:sp>
    </p:spTree>
    <p:extLst>
      <p:ext uri="{BB962C8B-B14F-4D97-AF65-F5344CB8AC3E}">
        <p14:creationId xmlns:p14="http://schemas.microsoft.com/office/powerpoint/2010/main" val="2487558902"/>
      </p:ext>
    </p:extLst>
  </p:cSld>
  <p:clrMapOvr>
    <a:masterClrMapping/>
  </p:clrMapOvr>
</p:sld>
</file>

<file path=ppt/theme/theme1.xml><?xml version="1.0" encoding="utf-8"?>
<a:theme xmlns:a="http://schemas.openxmlformats.org/drawingml/2006/main" name="Udsni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1346</TotalTime>
  <Words>2441</Words>
  <Application>Microsoft Office PowerPoint</Application>
  <PresentationFormat>Widescreen</PresentationFormat>
  <Paragraphs>326</Paragraphs>
  <Slides>24</Slides>
  <Notes>24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Calibri</vt:lpstr>
      <vt:lpstr>Century Gothic</vt:lpstr>
      <vt:lpstr>Wingdings</vt:lpstr>
      <vt:lpstr>Wingdings 3</vt:lpstr>
      <vt:lpstr>Udsnit</vt:lpstr>
      <vt:lpstr>Hit med lyden</vt:lpstr>
      <vt:lpstr>Dagens program:</vt:lpstr>
      <vt:lpstr>Barnets sprogtilegnelse</vt:lpstr>
      <vt:lpstr>Barnets sprogtilegnelse</vt:lpstr>
      <vt:lpstr>typisk vs. bekymrende sprogtilegnelse</vt:lpstr>
      <vt:lpstr>typisk vs. bekymrende sprogtilegnelse</vt:lpstr>
      <vt:lpstr>Hvorfor arbejde med lyde?</vt:lpstr>
      <vt:lpstr>Krav til barnet?</vt:lpstr>
      <vt:lpstr>Hit med lyden</vt:lpstr>
      <vt:lpstr>Hit med lyden</vt:lpstr>
      <vt:lpstr>Hvorfor håndtegn?</vt:lpstr>
      <vt:lpstr>Hit med lyden</vt:lpstr>
      <vt:lpstr>Hit med lyden</vt:lpstr>
      <vt:lpstr>PowerPoint-præsentation</vt:lpstr>
      <vt:lpstr>Hit med lyden</vt:lpstr>
      <vt:lpstr>Krav til den voksne?</vt:lpstr>
      <vt:lpstr>Krav til den voksne?</vt:lpstr>
      <vt:lpstr>PowerPoint-præsentation</vt:lpstr>
      <vt:lpstr>PowerPoint-præsentation</vt:lpstr>
      <vt:lpstr>PowerPoint-præsentation</vt:lpstr>
      <vt:lpstr>Lydlig opmærksomhed i hverdagen</vt:lpstr>
      <vt:lpstr>Lydlig opmærksomhed i hverdagen</vt:lpstr>
      <vt:lpstr>Oversigt over materiale</vt:lpstr>
      <vt:lpstr>Refleksion</vt:lpstr>
    </vt:vector>
  </TitlesOfParts>
  <Company>Ikast-Brande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med lyden</dc:title>
  <dc:creator>Fie Kloster Fich</dc:creator>
  <cp:lastModifiedBy>Lars Falbe Hansen</cp:lastModifiedBy>
  <cp:revision>139</cp:revision>
  <cp:lastPrinted>2019-01-22T12:47:55Z</cp:lastPrinted>
  <dcterms:created xsi:type="dcterms:W3CDTF">2017-02-16T12:06:02Z</dcterms:created>
  <dcterms:modified xsi:type="dcterms:W3CDTF">2020-08-25T12:16:41Z</dcterms:modified>
</cp:coreProperties>
</file>